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05.xml" ContentType="application/vnd.openxmlformats-officedocument.presentationml.notesSlide+xml"/>
  <Override PartName="/ppt/notesSlides/notesSlide106.xml" ContentType="application/vnd.openxmlformats-officedocument.presentationml.notesSlide+xml"/>
  <Override PartName="/ppt/notesSlides/notesSlide107.xml" ContentType="application/vnd.openxmlformats-officedocument.presentationml.notesSlide+xml"/>
  <Override PartName="/ppt/notesSlides/notesSlide108.xml" ContentType="application/vnd.openxmlformats-officedocument.presentationml.notesSlide+xml"/>
  <Override PartName="/ppt/notesSlides/notesSlide109.xml" ContentType="application/vnd.openxmlformats-officedocument.presentationml.notesSlide+xml"/>
  <Override PartName="/ppt/notesSlides/notesSlide110.xml" ContentType="application/vnd.openxmlformats-officedocument.presentationml.notesSlide+xml"/>
  <Override PartName="/ppt/notesSlides/notesSlide111.xml" ContentType="application/vnd.openxmlformats-officedocument.presentationml.notesSlide+xml"/>
  <Override PartName="/ppt/notesSlides/notesSlide112.xml" ContentType="application/vnd.openxmlformats-officedocument.presentationml.notesSlide+xml"/>
  <Override PartName="/ppt/notesSlides/notesSlide113.xml" ContentType="application/vnd.openxmlformats-officedocument.presentationml.notesSlide+xml"/>
  <Override PartName="/ppt/notesSlides/notesSlide114.xml" ContentType="application/vnd.openxmlformats-officedocument.presentationml.notesSlide+xml"/>
  <Override PartName="/ppt/notesSlides/notesSlide115.xml" ContentType="application/vnd.openxmlformats-officedocument.presentationml.notesSlide+xml"/>
  <Override PartName="/ppt/notesSlides/notesSlide116.xml" ContentType="application/vnd.openxmlformats-officedocument.presentationml.notesSlide+xml"/>
  <Override PartName="/ppt/notesSlides/notesSlide117.xml" ContentType="application/vnd.openxmlformats-officedocument.presentationml.notesSlide+xml"/>
  <Override PartName="/ppt/notesSlides/notesSlide118.xml" ContentType="application/vnd.openxmlformats-officedocument.presentationml.notesSlide+xml"/>
  <Override PartName="/ppt/notesSlides/notesSlide1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71" r:id="rId2"/>
  </p:sldMasterIdLst>
  <p:notesMasterIdLst>
    <p:notesMasterId r:id="rId122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1" r:id="rId48"/>
    <p:sldId id="302" r:id="rId49"/>
    <p:sldId id="303" r:id="rId50"/>
    <p:sldId id="304" r:id="rId51"/>
    <p:sldId id="305" r:id="rId52"/>
    <p:sldId id="306" r:id="rId53"/>
    <p:sldId id="307" r:id="rId54"/>
    <p:sldId id="308" r:id="rId55"/>
    <p:sldId id="309" r:id="rId56"/>
    <p:sldId id="310" r:id="rId57"/>
    <p:sldId id="311" r:id="rId58"/>
    <p:sldId id="312" r:id="rId59"/>
    <p:sldId id="313" r:id="rId60"/>
    <p:sldId id="314" r:id="rId61"/>
    <p:sldId id="315" r:id="rId62"/>
    <p:sldId id="316" r:id="rId63"/>
    <p:sldId id="317" r:id="rId64"/>
    <p:sldId id="318" r:id="rId65"/>
    <p:sldId id="319" r:id="rId66"/>
    <p:sldId id="320" r:id="rId67"/>
    <p:sldId id="321" r:id="rId68"/>
    <p:sldId id="322" r:id="rId69"/>
    <p:sldId id="323" r:id="rId70"/>
    <p:sldId id="324" r:id="rId71"/>
    <p:sldId id="325" r:id="rId72"/>
    <p:sldId id="326" r:id="rId73"/>
    <p:sldId id="327" r:id="rId74"/>
    <p:sldId id="328" r:id="rId75"/>
    <p:sldId id="329" r:id="rId76"/>
    <p:sldId id="330" r:id="rId77"/>
    <p:sldId id="331" r:id="rId78"/>
    <p:sldId id="332" r:id="rId79"/>
    <p:sldId id="333" r:id="rId80"/>
    <p:sldId id="334" r:id="rId81"/>
    <p:sldId id="335" r:id="rId82"/>
    <p:sldId id="336" r:id="rId83"/>
    <p:sldId id="337" r:id="rId84"/>
    <p:sldId id="338" r:id="rId85"/>
    <p:sldId id="339" r:id="rId86"/>
    <p:sldId id="340" r:id="rId87"/>
    <p:sldId id="341" r:id="rId88"/>
    <p:sldId id="342" r:id="rId89"/>
    <p:sldId id="343" r:id="rId90"/>
    <p:sldId id="344" r:id="rId91"/>
    <p:sldId id="345" r:id="rId92"/>
    <p:sldId id="346" r:id="rId93"/>
    <p:sldId id="347" r:id="rId94"/>
    <p:sldId id="348" r:id="rId95"/>
    <p:sldId id="349" r:id="rId96"/>
    <p:sldId id="350" r:id="rId97"/>
    <p:sldId id="351" r:id="rId98"/>
    <p:sldId id="352" r:id="rId99"/>
    <p:sldId id="353" r:id="rId100"/>
    <p:sldId id="354" r:id="rId101"/>
    <p:sldId id="355" r:id="rId102"/>
    <p:sldId id="356" r:id="rId103"/>
    <p:sldId id="357" r:id="rId104"/>
    <p:sldId id="358" r:id="rId105"/>
    <p:sldId id="359" r:id="rId106"/>
    <p:sldId id="360" r:id="rId107"/>
    <p:sldId id="361" r:id="rId108"/>
    <p:sldId id="362" r:id="rId109"/>
    <p:sldId id="363" r:id="rId110"/>
    <p:sldId id="364" r:id="rId111"/>
    <p:sldId id="365" r:id="rId112"/>
    <p:sldId id="366" r:id="rId113"/>
    <p:sldId id="367" r:id="rId114"/>
    <p:sldId id="368" r:id="rId115"/>
    <p:sldId id="369" r:id="rId116"/>
    <p:sldId id="370" r:id="rId117"/>
    <p:sldId id="371" r:id="rId118"/>
    <p:sldId id="372" r:id="rId119"/>
    <p:sldId id="373" r:id="rId120"/>
    <p:sldId id="374" r:id="rId121"/>
  </p:sldIdLst>
  <p:sldSz cx="12192000" cy="6858000"/>
  <p:notesSz cx="6858000" cy="9144000"/>
  <p:embeddedFontLst>
    <p:embeddedFont>
      <p:font typeface="Calibri" panose="020F0502020204030204" pitchFamily="34" charset="0"/>
      <p:regular r:id="rId123"/>
      <p:bold r:id="rId124"/>
      <p:italic r:id="rId125"/>
      <p:boldItalic r:id="rId126"/>
    </p:embeddedFont>
    <p:embeddedFont>
      <p:font typeface="Cambria" panose="02040503050406030204" pitchFamily="18" charset="0"/>
      <p:regular r:id="rId127"/>
      <p:bold r:id="rId128"/>
      <p:italic r:id="rId129"/>
      <p:boldItalic r:id="rId130"/>
    </p:embeddedFont>
    <p:embeddedFont>
      <p:font typeface="Montserrat" panose="00000500000000000000" pitchFamily="2" charset="-18"/>
      <p:regular r:id="rId131"/>
      <p:bold r:id="rId132"/>
      <p:italic r:id="rId133"/>
      <p:boldItalic r:id="rId134"/>
    </p:embeddedFont>
    <p:embeddedFont>
      <p:font typeface="Montserrat Medium" panose="00000600000000000000" pitchFamily="2" charset="-18"/>
      <p:regular r:id="rId135"/>
      <p:bold r:id="rId136"/>
      <p:italic r:id="rId137"/>
      <p:boldItalic r:id="rId13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139" roundtripDataSignature="AMtx7mh1xWctAHCmJAU1u0yI5k5akJV0g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18E1352-5A3A-4FC0-8404-EE30AE65924F}">
  <a:tblStyle styleId="{918E1352-5A3A-4FC0-8404-EE30AE65924F}" styleName="Table_0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 b="off" i="off"/>
      <a:tcStyle>
        <a:tcBdr/>
      </a:tcStyle>
    </a:band1H>
    <a:band2H>
      <a:tcTxStyle b="off" i="off"/>
      <a:tcStyle>
        <a:tcBdr/>
      </a:tcStyle>
    </a:band2H>
    <a:band1V>
      <a:tcTxStyle b="off" i="off"/>
      <a:tcStyle>
        <a:tcBdr/>
      </a:tcStyle>
    </a:band1V>
    <a:band2V>
      <a:tcTxStyle b="off" i="off"/>
      <a:tcStyle>
        <a:tcBdr/>
      </a:tcStyle>
    </a:band2V>
    <a:lastCol>
      <a:tcTxStyle b="off" i="off"/>
      <a:tcStyle>
        <a:tcBdr/>
      </a:tcStyle>
    </a:lastCol>
    <a:firstCol>
      <a:tcTxStyle b="off" i="off"/>
      <a:tcStyle>
        <a:tcBdr/>
      </a:tcStyle>
    </a:firstCol>
    <a:lastRow>
      <a:tcTxStyle b="off" i="off"/>
      <a:tcStyle>
        <a:tcBdr/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ff" i="off"/>
      <a:tcStyle>
        <a:tcBdr/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48886" autoAdjust="0"/>
  </p:normalViewPr>
  <p:slideViewPr>
    <p:cSldViewPr snapToGrid="0">
      <p:cViewPr varScale="1">
        <p:scale>
          <a:sx n="56" d="100"/>
          <a:sy n="56" d="100"/>
        </p:scale>
        <p:origin x="267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117" Type="http://schemas.openxmlformats.org/officeDocument/2006/relationships/slide" Target="slides/slide115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slide" Target="slides/slide82.xml"/><Relationship Id="rId89" Type="http://schemas.openxmlformats.org/officeDocument/2006/relationships/slide" Target="slides/slide87.xml"/><Relationship Id="rId112" Type="http://schemas.openxmlformats.org/officeDocument/2006/relationships/slide" Target="slides/slide110.xml"/><Relationship Id="rId133" Type="http://schemas.openxmlformats.org/officeDocument/2006/relationships/font" Target="fonts/font11.fntdata"/><Relationship Id="rId138" Type="http://schemas.openxmlformats.org/officeDocument/2006/relationships/font" Target="fonts/font16.fntdata"/><Relationship Id="rId16" Type="http://schemas.openxmlformats.org/officeDocument/2006/relationships/slide" Target="slides/slide14.xml"/><Relationship Id="rId107" Type="http://schemas.openxmlformats.org/officeDocument/2006/relationships/slide" Target="slides/slide105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102" Type="http://schemas.openxmlformats.org/officeDocument/2006/relationships/slide" Target="slides/slide100.xml"/><Relationship Id="rId123" Type="http://schemas.openxmlformats.org/officeDocument/2006/relationships/font" Target="fonts/font1.fntdata"/><Relationship Id="rId128" Type="http://schemas.openxmlformats.org/officeDocument/2006/relationships/font" Target="fonts/font6.fntdata"/><Relationship Id="rId5" Type="http://schemas.openxmlformats.org/officeDocument/2006/relationships/slide" Target="slides/slide3.xml"/><Relationship Id="rId90" Type="http://schemas.openxmlformats.org/officeDocument/2006/relationships/slide" Target="slides/slide88.xml"/><Relationship Id="rId95" Type="http://schemas.openxmlformats.org/officeDocument/2006/relationships/slide" Target="slides/slide93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113" Type="http://schemas.openxmlformats.org/officeDocument/2006/relationships/slide" Target="slides/slide111.xml"/><Relationship Id="rId118" Type="http://schemas.openxmlformats.org/officeDocument/2006/relationships/slide" Target="slides/slide116.xml"/><Relationship Id="rId134" Type="http://schemas.openxmlformats.org/officeDocument/2006/relationships/font" Target="fonts/font12.fntdata"/><Relationship Id="rId139" Type="http://customschemas.google.com/relationships/presentationmetadata" Target="metadata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93" Type="http://schemas.openxmlformats.org/officeDocument/2006/relationships/slide" Target="slides/slide91.xml"/><Relationship Id="rId98" Type="http://schemas.openxmlformats.org/officeDocument/2006/relationships/slide" Target="slides/slide96.xml"/><Relationship Id="rId121" Type="http://schemas.openxmlformats.org/officeDocument/2006/relationships/slide" Target="slides/slide119.xml"/><Relationship Id="rId142" Type="http://schemas.openxmlformats.org/officeDocument/2006/relationships/theme" Target="theme/theme1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103" Type="http://schemas.openxmlformats.org/officeDocument/2006/relationships/slide" Target="slides/slide101.xml"/><Relationship Id="rId108" Type="http://schemas.openxmlformats.org/officeDocument/2006/relationships/slide" Target="slides/slide106.xml"/><Relationship Id="rId116" Type="http://schemas.openxmlformats.org/officeDocument/2006/relationships/slide" Target="slides/slide114.xml"/><Relationship Id="rId124" Type="http://schemas.openxmlformats.org/officeDocument/2006/relationships/font" Target="fonts/font2.fntdata"/><Relationship Id="rId129" Type="http://schemas.openxmlformats.org/officeDocument/2006/relationships/font" Target="fonts/font7.fntdata"/><Relationship Id="rId137" Type="http://schemas.openxmlformats.org/officeDocument/2006/relationships/font" Target="fonts/font15.fntdata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91" Type="http://schemas.openxmlformats.org/officeDocument/2006/relationships/slide" Target="slides/slide89.xml"/><Relationship Id="rId96" Type="http://schemas.openxmlformats.org/officeDocument/2006/relationships/slide" Target="slides/slide94.xml"/><Relationship Id="rId111" Type="http://schemas.openxmlformats.org/officeDocument/2006/relationships/slide" Target="slides/slide109.xml"/><Relationship Id="rId132" Type="http://schemas.openxmlformats.org/officeDocument/2006/relationships/font" Target="fonts/font10.fntdata"/><Relationship Id="rId14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6" Type="http://schemas.openxmlformats.org/officeDocument/2006/relationships/slide" Target="slides/slide104.xml"/><Relationship Id="rId114" Type="http://schemas.openxmlformats.org/officeDocument/2006/relationships/slide" Target="slides/slide112.xml"/><Relationship Id="rId119" Type="http://schemas.openxmlformats.org/officeDocument/2006/relationships/slide" Target="slides/slide117.xml"/><Relationship Id="rId127" Type="http://schemas.openxmlformats.org/officeDocument/2006/relationships/font" Target="fonts/font5.fntdata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94" Type="http://schemas.openxmlformats.org/officeDocument/2006/relationships/slide" Target="slides/slide92.xml"/><Relationship Id="rId99" Type="http://schemas.openxmlformats.org/officeDocument/2006/relationships/slide" Target="slides/slide97.xml"/><Relationship Id="rId101" Type="http://schemas.openxmlformats.org/officeDocument/2006/relationships/slide" Target="slides/slide99.xml"/><Relationship Id="rId122" Type="http://schemas.openxmlformats.org/officeDocument/2006/relationships/notesMaster" Target="notesMasters/notesMaster1.xml"/><Relationship Id="rId130" Type="http://schemas.openxmlformats.org/officeDocument/2006/relationships/font" Target="fonts/font8.fntdata"/><Relationship Id="rId135" Type="http://schemas.openxmlformats.org/officeDocument/2006/relationships/font" Target="fonts/font13.fntdata"/><Relationship Id="rId143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109" Type="http://schemas.openxmlformats.org/officeDocument/2006/relationships/slide" Target="slides/slide10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slide" Target="slides/slide95.xml"/><Relationship Id="rId104" Type="http://schemas.openxmlformats.org/officeDocument/2006/relationships/slide" Target="slides/slide102.xml"/><Relationship Id="rId120" Type="http://schemas.openxmlformats.org/officeDocument/2006/relationships/slide" Target="slides/slide118.xml"/><Relationship Id="rId125" Type="http://schemas.openxmlformats.org/officeDocument/2006/relationships/font" Target="fonts/font3.fntdata"/><Relationship Id="rId141" Type="http://schemas.openxmlformats.org/officeDocument/2006/relationships/viewProps" Target="viewProps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slide" Target="slides/slide90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slide" Target="slides/slide85.xml"/><Relationship Id="rId110" Type="http://schemas.openxmlformats.org/officeDocument/2006/relationships/slide" Target="slides/slide108.xml"/><Relationship Id="rId115" Type="http://schemas.openxmlformats.org/officeDocument/2006/relationships/slide" Target="slides/slide113.xml"/><Relationship Id="rId131" Type="http://schemas.openxmlformats.org/officeDocument/2006/relationships/font" Target="fonts/font9.fntdata"/><Relationship Id="rId136" Type="http://schemas.openxmlformats.org/officeDocument/2006/relationships/font" Target="fonts/font14.fntdata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56" Type="http://schemas.openxmlformats.org/officeDocument/2006/relationships/slide" Target="slides/slide54.xml"/><Relationship Id="rId77" Type="http://schemas.openxmlformats.org/officeDocument/2006/relationships/slide" Target="slides/slide75.xml"/><Relationship Id="rId100" Type="http://schemas.openxmlformats.org/officeDocument/2006/relationships/slide" Target="slides/slide98.xml"/><Relationship Id="rId105" Type="http://schemas.openxmlformats.org/officeDocument/2006/relationships/slide" Target="slides/slide103.xml"/><Relationship Id="rId126" Type="http://schemas.openxmlformats.org/officeDocument/2006/relationships/font" Target="fonts/font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1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1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1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1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1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1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1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1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drive.google.com/drive/folders/1gHC7EeUyfsICqnwXh-9i9Wyyws7vWR-M" TargetMode="External"/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drive.google.com/drive/folders/1gHC7EeUyfsICqnwXh-9i9Wyyws7vWR-M" TargetMode="External"/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drive.google.com/drive/folders/1gHC7EeUyfsICqnwXh-9i9Wyyws7vWR-M" TargetMode="External"/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drive.google.com/drive/folders/1gHC7EeUyfsICqnwXh-9i9Wyyws7vWR-M" TargetMode="External"/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31" name="Google Shape;23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pl-PL" dirty="0"/>
              <a:t>„Mobilności VET nie skupiają się tylko na części zawodowej. Istnieją inne umiejętności, które uczestnicy w sobie wykształcą oprócz umiejętności zawodowych. Projekty mobilności zawodowych to także okazja do zdobycia doświadczenia międzynarodowego i rozwijania umiejętności miękkich, takie jak zarządzanie czasem lub radzenie sobie ze stresem.”</a:t>
            </a:r>
            <a:endParaRPr dirty="0"/>
          </a:p>
        </p:txBody>
      </p:sp>
      <p:sp>
        <p:nvSpPr>
          <p:cNvPr id="323" name="Google Shape;323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8" name="Google Shape;1318;p1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pl-PL" dirty="0"/>
              <a:t>„Studenci będą mieli również dodatkowe zadania po zakończeniu okresu mobilności. Pomóż im w wypełnianiu ankiet, przygotowaniu materiałów promocyjnych i informacyjnych itp.”</a:t>
            </a:r>
            <a:endParaRPr dirty="0"/>
          </a:p>
        </p:txBody>
      </p:sp>
      <p:sp>
        <p:nvSpPr>
          <p:cNvPr id="1319" name="Google Shape;1319;p1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8" name="Google Shape;1328;p1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pl-PL" dirty="0"/>
              <a:t>„Ukończyłeś dużą część swojej podróży w projekcie. Na tym etapie będziesz już dobrze rozumieć, jak działa projekt i jaka jest rola tutora. Ale to dopiero początek, teraz możesz nie tylko wdrażać nowe rozwiązania i zmiany, ale także starać się otworzyć na nowe wyzwania - być może kiedyś będziesz mógł współtworzyć lub koordynować podobny projekt. Po zidentyfikowaniu obszarów, które można poprawić, istnieje wiele możliwości zdobycia nowych dotacji na opracowanie rozwiązań, których brakuje - miej oczy szeroko otwarte :)”</a:t>
            </a:r>
            <a:endParaRPr dirty="0"/>
          </a:p>
        </p:txBody>
      </p:sp>
      <p:sp>
        <p:nvSpPr>
          <p:cNvPr id="1329" name="Google Shape;1329;p1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8" name="Google Shape;1338;p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pl-PL" dirty="0"/>
              <a:t>„Projekt nie jest jednorazowym działaniem. Naprawdę trudno jest znaleźć dobrych partnerów. Pamiętaj, że wszyscy popełniamy błędy i nie skreślaj od razu partnera, który nie spełnia wszystkich Twoich wymagań. Partnerstwo to ulica dwukierunkowa. Postaraj się ją zbudować, a nie tylko żądać, kiedy ci pasuje. Bycie w kontakcie to świetny pomysł, który pomoże Ci zorganizować kolejne mobilności”</a:t>
            </a:r>
            <a:endParaRPr dirty="0"/>
          </a:p>
        </p:txBody>
      </p:sp>
      <p:sp>
        <p:nvSpPr>
          <p:cNvPr id="1339" name="Google Shape;1339;p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8" name="Google Shape;1348;p1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pl-PL" dirty="0"/>
              <a:t>„Projekt jest częścią czegoś większego, pomyśl nie tylko o swoich zadaniach, ale o całej reszcie, zrozum, dlaczego Twoja szkoła realizuje projekt, jakie powinny być jego cele, jak możesz to zrealizować. Należy pamiętać, że nie chodzi tylko o szkolnictwo zawodowe. Chodzi o pomoc uczniom w stawaniu się dorosłymi i lepszymi ludźmi”</a:t>
            </a:r>
            <a:endParaRPr dirty="0"/>
          </a:p>
        </p:txBody>
      </p:sp>
      <p:sp>
        <p:nvSpPr>
          <p:cNvPr id="1349" name="Google Shape;1349;p1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7" name="Google Shape;1357;g137b884ce38_2_2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>
              <a:solidFill>
                <a:schemeClr val="dk1"/>
              </a:solidFill>
            </a:endParaRPr>
          </a:p>
        </p:txBody>
      </p:sp>
      <p:sp>
        <p:nvSpPr>
          <p:cNvPr id="1358" name="Google Shape;1358;g137b884ce38_2_2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4" name="Google Shape;1364;p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65" name="Google Shape;1365;p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pl-PL" dirty="0">
                <a:solidFill>
                  <a:srgbClr val="002060"/>
                </a:solidFill>
              </a:rPr>
              <a:t>W tej części chcielibyśmy wyjaśnić ideę ewaluacji… do czego służy, kto może jej używać, jak to robić i jakie metody można stosować….</a:t>
            </a:r>
            <a:endParaRPr dirty="0">
              <a:solidFill>
                <a:srgbClr val="002060"/>
              </a:solidFill>
            </a:endParaRPr>
          </a:p>
        </p:txBody>
      </p:sp>
    </p:spTree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0" name="Google Shape;1370;p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pl-PL" dirty="0">
                <a:solidFill>
                  <a:srgbClr val="002060"/>
                </a:solidFill>
              </a:rPr>
              <a:t>Oto instrukcja, jak ewaluować projekt</a:t>
            </a:r>
            <a:endParaRPr dirty="0">
              <a:solidFill>
                <a:srgbClr val="002060"/>
              </a:solidFill>
            </a:endParaRPr>
          </a:p>
        </p:txBody>
      </p:sp>
      <p:sp>
        <p:nvSpPr>
          <p:cNvPr id="1371" name="Google Shape;1371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6" name="Google Shape;1376;p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77" name="Google Shape;1377;p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875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100"/>
              <a:buNone/>
            </a:pPr>
            <a:r>
              <a:rPr lang="pl-PL" dirty="0">
                <a:solidFill>
                  <a:srgbClr val="002060"/>
                </a:solidFill>
              </a:rPr>
              <a:t>Przykładowe narzędzia do przeprowadzenia ewaluacji:</a:t>
            </a:r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100"/>
              <a:buFontTx/>
              <a:buChar char="-"/>
            </a:pPr>
            <a:r>
              <a:rPr lang="pl-PL" dirty="0">
                <a:solidFill>
                  <a:srgbClr val="002060"/>
                </a:solidFill>
              </a:rPr>
              <a:t>Ankieta</a:t>
            </a:r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100"/>
              <a:buFontTx/>
              <a:buChar char="-"/>
            </a:pPr>
            <a:r>
              <a:rPr lang="pl-PL" dirty="0">
                <a:solidFill>
                  <a:srgbClr val="002060"/>
                </a:solidFill>
              </a:rPr>
              <a:t>metoda kosza i walizki (film)</a:t>
            </a:r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100"/>
              <a:buChar char="-"/>
            </a:pPr>
            <a:r>
              <a:rPr lang="pl-PL" dirty="0">
                <a:solidFill>
                  <a:srgbClr val="002060"/>
                </a:solidFill>
              </a:rPr>
              <a:t>Metoda szkieletu ryby: </a:t>
            </a:r>
          </a:p>
          <a:p>
            <a:pPr marL="15875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100"/>
              <a:buNone/>
            </a:pPr>
            <a:r>
              <a:rPr lang="pl-PL" dirty="0">
                <a:solidFill>
                  <a:srgbClr val="002060"/>
                </a:solidFill>
              </a:rPr>
              <a:t>Cel: uzyskanie informacji o jakości zajęć</a:t>
            </a:r>
          </a:p>
          <a:p>
            <a:pPr marL="15875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100"/>
              <a:buNone/>
            </a:pPr>
            <a:r>
              <a:rPr lang="pl-PL" dirty="0">
                <a:solidFill>
                  <a:srgbClr val="002060"/>
                </a:solidFill>
              </a:rPr>
              <a:t>Potrzebny sprzęt: plansza z narysowanym szkieletem ryby, pisaki</a:t>
            </a:r>
          </a:p>
          <a:p>
            <a:pPr marL="15875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100"/>
              <a:buNone/>
            </a:pPr>
            <a:r>
              <a:rPr lang="pl-PL" dirty="0">
                <a:solidFill>
                  <a:srgbClr val="002060"/>
                </a:solidFill>
              </a:rPr>
              <a:t>Opis: na wybranych kościach głównych umieszczamy następujące słowa: atmosfera pracy, wiedza, którą czerpię z zajęć, prowadzący, uczestnicy zajęć itp. Zadaniem uczestników jest postawienie „+” lub „-” obok ocenianej Kategoria. Liczba „+” i „-” mówi o tym, co uczestnikom się podobało, a co nie.</a:t>
            </a:r>
          </a:p>
          <a:p>
            <a:pPr marL="15875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100"/>
              <a:buNone/>
            </a:pPr>
            <a:r>
              <a:rPr lang="pl-PL" dirty="0">
                <a:solidFill>
                  <a:srgbClr val="002060"/>
                </a:solidFill>
              </a:rPr>
              <a:t>Wyniki: ocena zajęć pod kątem przyjętych kryteriów.</a:t>
            </a:r>
          </a:p>
        </p:txBody>
      </p:sp>
    </p:spTree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5" name="Google Shape;1385;p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86" name="Google Shape;1386;p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pl-PL" dirty="0"/>
              <a:t>Przykładowe pytania dla nauczycieli do oceny projektu lub jego części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pl-PL" dirty="0"/>
              <a:t>Osoba dokonująca oceny może skorzystać z powyższych pytań, aby uzyskać wszystkie niezbędne informacje</a:t>
            </a:r>
            <a:endParaRPr dirty="0"/>
          </a:p>
        </p:txBody>
      </p:sp>
    </p:spTree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1" name="Google Shape;1391;g137b884ce38_2_2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392" name="Google Shape;1392;g137b884ce38_2_2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337" name="Google Shape;337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1" name="Google Shape;1401;g137b884ce38_2_2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>
              <a:solidFill>
                <a:schemeClr val="dk1"/>
              </a:solidFill>
            </a:endParaRPr>
          </a:p>
        </p:txBody>
      </p:sp>
      <p:sp>
        <p:nvSpPr>
          <p:cNvPr id="1402" name="Google Shape;1402;g137b884ce38_2_2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8" name="Google Shape;1408;p1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1409" name="Google Shape;1409;p1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5" name="Google Shape;1435;p1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>
              <a:solidFill>
                <a:schemeClr val="dk1"/>
              </a:solidFill>
            </a:endParaRPr>
          </a:p>
        </p:txBody>
      </p:sp>
      <p:sp>
        <p:nvSpPr>
          <p:cNvPr id="1436" name="Google Shape;1436;p1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0" name="Google Shape;1460;p1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1461" name="Google Shape;1461;p1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8" name="Google Shape;1478;p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1479" name="Google Shape;1479;p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" name="Google Shape;1495;g137b884ce38_2_2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1496" name="Google Shape;1496;g137b884ce38_2_2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" name="Google Shape;1505;p1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pl-PL" dirty="0"/>
              <a:t>Te same pytania co na początku, aby porównać wyniki i wpływ przeprowadzonego szkolenia na uczestników.</a:t>
            </a:r>
            <a:endParaRPr dirty="0"/>
          </a:p>
        </p:txBody>
      </p:sp>
      <p:sp>
        <p:nvSpPr>
          <p:cNvPr id="1506" name="Google Shape;1506;p1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4" name="Google Shape;1514;g127c078ef33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pl-PL" dirty="0"/>
              <a:t>Materiały: karteczki samoprzylepne, długopisy i drzewko - można je namalować na tablicy.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lang="pl-PL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pl-PL" dirty="0"/>
              <a:t>W tym ćwiczeniu prowadzący poprosi uczestników o zapisanie na różnych karteczkach samoprzylepnych swoich wrażeń i opinii na temat doświadczenia. Należy dać uczestnikom 5-10 minut na zastanowienie się nad swoimi doświadczeniami. Gdy już to zrobią, należy przykleić karteczki samoprzylepne w odpowiedniej części drzewa: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pl-PL" dirty="0"/>
              <a:t>wierzchołek drzewa - rzeczy, które były bardzo dobre i pozytywne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pl-PL" dirty="0"/>
              <a:t>pień (środkowa część) - rzeczy, które były takie sobie/ok, ale mogłyby być lepsze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pl-PL" dirty="0"/>
              <a:t>korzenie - rzeczy, które należy poprawić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lang="pl-PL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pl-PL" dirty="0"/>
              <a:t>Gdy wszyscy uczestnicy zostawią swoje opinie na drzewie, prowadzący powinien przeczytać każdą część z osobna i przedyskutować z grupą, aby zebrać więcej informacji i uzyskać bardziej szczegółowe informacje zwrotne, zwłaszcza te, które należy poprawić</a:t>
            </a:r>
            <a:endParaRPr dirty="0"/>
          </a:p>
        </p:txBody>
      </p:sp>
      <p:sp>
        <p:nvSpPr>
          <p:cNvPr id="1515" name="Google Shape;1515;g127c078ef33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0" name="Google Shape;1520;g137b884ce38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521" name="Google Shape;1521;g137b884ce38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1" name="Google Shape;1531;g19a695fa96e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532" name="Google Shape;1532;g19a695fa96e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pl-PL" dirty="0"/>
              <a:t>Informacje o każdym partnerze, ogólna rola każdej ze stron;</a:t>
            </a:r>
            <a:endParaRPr dirty="0"/>
          </a:p>
        </p:txBody>
      </p:sp>
      <p:sp>
        <p:nvSpPr>
          <p:cNvPr id="352" name="Google Shape;352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pl-PL" dirty="0"/>
              <a:t>Krótki opis każdej osoby, Podział na wysyłającego/goszczącego/pośrednika, nazwy mogą się zmieniać w zależności od organizacji, Skoncentruj się na obowiązkach nie tylko na nazwach.</a:t>
            </a:r>
            <a:endParaRPr dirty="0"/>
          </a:p>
        </p:txBody>
      </p:sp>
      <p:sp>
        <p:nvSpPr>
          <p:cNvPr id="366" name="Google Shape;366;p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p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-PL" b="0" u="none" dirty="0">
                <a:solidFill>
                  <a:schemeClr val="dk1"/>
                </a:solidFill>
              </a:rPr>
              <a:t>Przygotuj: białą kartkę / tablicę / lub pojedyncze kartki (na ścianie) -&gt; z 5 tytułami grup docelowych (opiekun grupy, uczeń/uczestnik, organizacja/firma goszcząca, organizacja pośrednicząca, organizacja wysyłająca/szkoła)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pl-PL" b="0" u="none" dirty="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-PL" b="0" u="none" dirty="0">
                <a:solidFill>
                  <a:schemeClr val="dk1"/>
                </a:solidFill>
              </a:rPr>
              <a:t>WAŻNE! * Jeśli nie będzie wystarczającej liczby uczestników, prowadzący może wykonać to samo ćwiczenie, ale bez podziału na grupy, po prostu czytając zakresy odpowiedzialności i dzieląc się z grupą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pl-PL" b="0" u="none" dirty="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pl-PL" b="0" u="none" dirty="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-PL" b="0" u="none" dirty="0" err="1">
                <a:solidFill>
                  <a:schemeClr val="dk1"/>
                </a:solidFill>
              </a:rPr>
              <a:t>Facylitator</a:t>
            </a:r>
            <a:r>
              <a:rPr lang="pl-PL" b="0" u="none" dirty="0">
                <a:solidFill>
                  <a:schemeClr val="dk1"/>
                </a:solidFill>
              </a:rPr>
              <a:t> czyta (nie w kolejności) WSZYSTKIE obowiązki wymienione poniżej.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-PL" b="0" u="none" dirty="0">
                <a:solidFill>
                  <a:schemeClr val="dk1"/>
                </a:solidFill>
              </a:rPr>
              <a:t>Każda grupa (kolejność po kolei od 1 do 5) – musi odgadnąć, jaka odpowiedzialność jest przypisana do której grupy biorącej udział w mobilności -&gt; DYSKUSJA z innymi!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pl-PL" b="0" u="none" dirty="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-PL" b="0" u="none" dirty="0">
                <a:solidFill>
                  <a:schemeClr val="dk1"/>
                </a:solidFill>
              </a:rPr>
              <a:t>Tekst do wykorzystania: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pl-PL" b="0" u="none" dirty="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-PL" b="0" u="none" dirty="0">
                <a:solidFill>
                  <a:schemeClr val="dk1"/>
                </a:solidFill>
              </a:rPr>
              <a:t>1. KIEROWNIK GRUPY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pl-PL" b="0" u="none" dirty="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-PL" b="0" u="none" dirty="0">
                <a:solidFill>
                  <a:schemeClr val="dk1"/>
                </a:solidFill>
              </a:rPr>
              <a:t>Wsparcie uczniów na co dzień (transport, lotnisko, zakwaterowanie (codzienne rozwiązywanie problemów), zarządzanie czasem wolnym itp. 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-PL" b="0" u="none" dirty="0">
                <a:solidFill>
                  <a:schemeClr val="dk1"/>
                </a:solidFill>
              </a:rPr>
              <a:t>Pełne wsparcie uczniów od momentu wyjazdu ze szkoły do ​​powrotu do kraju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-PL" b="0" u="none" dirty="0">
                <a:solidFill>
                  <a:schemeClr val="dk1"/>
                </a:solidFill>
              </a:rPr>
              <a:t>Stała komunikacja z osobą kontaktową z organizacji wspierającej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-PL" b="0" u="none" dirty="0">
                <a:solidFill>
                  <a:schemeClr val="dk1"/>
                </a:solidFill>
              </a:rPr>
              <a:t>Motywowanie uczniów, dawanie dobrego przykładu, zachęcanie i udzielanie konstruktywnej informacji zwrotnej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-PL" b="0" u="none" dirty="0">
                <a:solidFill>
                  <a:schemeClr val="dk1"/>
                </a:solidFill>
              </a:rPr>
              <a:t>Dokonanie podwójnego sprawdzenia obowiązkowych dokumentów podróży, takich jak: odpowiednie ubezpieczenie (kontakt telefoniczny w nagłych sytuacjach), karty pokładowe, bilety autobusowe/kolejowe itp. oraz dokumentacja Erasmus+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pl-PL" b="0" u="none" dirty="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-PL" b="0" u="none" dirty="0">
                <a:solidFill>
                  <a:schemeClr val="dk1"/>
                </a:solidFill>
              </a:rPr>
              <a:t>2. STUDENT / UCZESTNIK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pl-PL" b="0" u="none" dirty="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-PL" b="0" u="none" dirty="0">
                <a:solidFill>
                  <a:schemeClr val="dk1"/>
                </a:solidFill>
              </a:rPr>
              <a:t>Przestrzeganie wszystkich ustaleń wynegocjowanych dla stażu i dołożenie wszelkich starań, aby staż zakończył się sukcesem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-PL" b="0" u="none" dirty="0">
                <a:solidFill>
                  <a:schemeClr val="dk1"/>
                </a:solidFill>
              </a:rPr>
              <a:t>Przestrzeganie wszystkich zasad i przepisów firmy przyjmującej i organizacji pośredniczącej (środowisko firmy, zakwaterowanie, ograniczenia i obowiązki wynikające z prawa krajowego w kraju praktyk)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-PL" b="0" u="none" dirty="0">
                <a:solidFill>
                  <a:schemeClr val="dk1"/>
                </a:solidFill>
              </a:rPr>
              <a:t>Komunikowanie się na co dzień najpierw z Mentorem w firmie, następnie z osobą w organizacji wspierającej, a następnie z opiekunem grupy – informowanie o wszelkich problemach, chorobach, zmianach w harmonogramie i zadaniach dotyczących stażu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-PL" b="0" u="none" dirty="0">
                <a:solidFill>
                  <a:schemeClr val="dk1"/>
                </a:solidFill>
              </a:rPr>
              <a:t>Przesłanie raportu i zdjęć (w razie potrzeby) w odpowiednim formacie, wraz z wymaganymi (podpisanymi) dokumentami potwierdzającymi zakończenie praktyk.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pl-PL" b="0" u="none" dirty="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-PL" b="0" u="none" dirty="0">
                <a:solidFill>
                  <a:schemeClr val="dk1"/>
                </a:solidFill>
              </a:rPr>
              <a:t>3. ORGANIZACJA POŚREDNICZA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pl-PL" b="0" u="none" dirty="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-PL" b="0" u="none" dirty="0">
                <a:solidFill>
                  <a:schemeClr val="dk1"/>
                </a:solidFill>
              </a:rPr>
              <a:t>Wybranie odpowiedniej firmy goszczącą i upewnienie się, że są w stanie osiągnąć cele praktyk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-PL" b="0" u="none" dirty="0">
                <a:solidFill>
                  <a:schemeClr val="dk1"/>
                </a:solidFill>
              </a:rPr>
              <a:t>Podanie danych kontaktowych wszystkim zaangażowanym stronom i upewnienie się, że dokonano ostatecznych uzgodnień dotyczących wyjazdu uczestników z kraju ojczystego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-PL" b="0" u="none" dirty="0">
                <a:solidFill>
                  <a:schemeClr val="dk1"/>
                </a:solidFill>
              </a:rPr>
              <a:t>Zorganizowanie spraw logistycznych, takich jak zakwaterowanie, transport dla grupy uczniów i opiekunów grup - w kraju odbywania praktyki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-PL" b="0" u="none" dirty="0">
                <a:solidFill>
                  <a:schemeClr val="dk1"/>
                </a:solidFill>
              </a:rPr>
              <a:t>Komunikowanie na co dzień z opiekunem grupy, uczestnikami i organizacją goszczącą – w sprawie wszelkich problemów w pracy, w zakwaterowaniu, podczas wypadków, chorób itp.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pl-PL" b="0" u="none" dirty="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-PL" b="0" u="none" dirty="0">
                <a:solidFill>
                  <a:schemeClr val="dk1"/>
                </a:solidFill>
              </a:rPr>
              <a:t>4. ORGANIZACJA/FIRMA GOSZCZĄCA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pl-PL" b="0" u="none" dirty="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-PL" b="0" u="none" dirty="0">
                <a:solidFill>
                  <a:schemeClr val="dk1"/>
                </a:solidFill>
              </a:rPr>
              <a:t>Wyznaczenie Mentora, który będzie monitorował postępy szkoleniowe uczestnika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-PL" b="0" u="none" dirty="0">
                <a:solidFill>
                  <a:schemeClr val="dk1"/>
                </a:solidFill>
              </a:rPr>
              <a:t>Wspieranie zrozumienia kultury i mentalności kraju goszczącego oraz środowiska firmy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-PL" b="0" u="none" dirty="0">
                <a:solidFill>
                  <a:schemeClr val="dk1"/>
                </a:solidFill>
              </a:rPr>
              <a:t>Przypisać uczestnikom zadania i obowiązki, aby dopasować ich wiedzę, umiejętności i kompetencje do celów szkolenia określonych w Porozumieniu o programie zajęć (LA) oraz zapewnić dostępność odpowiedniego sprzętu i wsparcia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-PL" b="0" u="none" dirty="0">
                <a:solidFill>
                  <a:schemeClr val="dk1"/>
                </a:solidFill>
              </a:rPr>
              <a:t>Przeprowadzić podstawowe szkolenie z zakresu bezpieczeństwa przed rozpoczęciem właściwego stażu i upewnić się, że uczestnicy dokładnie zapoznali się z regulaminem firmy i jego specyfikacją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pl-PL" b="0" u="none" dirty="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-PL" b="0" u="none" dirty="0">
                <a:solidFill>
                  <a:schemeClr val="dk1"/>
                </a:solidFill>
              </a:rPr>
              <a:t>5. ORGANIZACJA/SZKOŁA WYSYŁAJĄCA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pl-PL" b="0" u="none" dirty="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-PL" b="0" u="none" dirty="0">
                <a:solidFill>
                  <a:schemeClr val="dk1"/>
                </a:solidFill>
              </a:rPr>
              <a:t>Wybrać odpowiednie kraje docelowe i partnerów z kraju przyjmującego, czas trwania projektu i treść stażu, aby osiągnąć pożądane cele edukacyjne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-PL" b="0" u="none" dirty="0">
                <a:solidFill>
                  <a:schemeClr val="dk1"/>
                </a:solidFill>
              </a:rPr>
              <a:t>Wybrać uczestniczących uczniów lub nauczycieli i innych specjalistów, ustanawiając jasno określone i przejrzyste kryteria wyboru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-PL" b="0" u="none" dirty="0">
                <a:solidFill>
                  <a:schemeClr val="dk1"/>
                </a:solidFill>
              </a:rPr>
              <a:t>Zdefiniować efekty uczenia się mobilności w zakresie wiedzy, umiejętności i kompetencji, które należy rozwijać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-PL" b="0" u="none" dirty="0">
                <a:solidFill>
                  <a:schemeClr val="dk1"/>
                </a:solidFill>
              </a:rPr>
              <a:t>Przygotować uczestników we współpracy z organizacjami partnerskimi do praktycznego, zawodowego i kulturalnego życia gospodarza</a:t>
            </a:r>
          </a:p>
        </p:txBody>
      </p:sp>
      <p:sp>
        <p:nvSpPr>
          <p:cNvPr id="384" name="Google Shape;384;p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g13298269c4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413" name="Google Shape;413;g13298269c4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p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pl-PL" dirty="0"/>
              <a:t>Za pomocą tego slajdu chcemy wyjaśnić, jak ważna jest rola osoby towarzyszącej uczniom i firmie pośredniczącej. Dobra komunikacja między obiema stronami jest całkowicie niezbędna do pomyślnego odbycia stażu.</a:t>
            </a:r>
            <a:endParaRPr dirty="0"/>
          </a:p>
        </p:txBody>
      </p:sp>
      <p:sp>
        <p:nvSpPr>
          <p:cNvPr id="423" name="Google Shape;423;p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p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pl-PL" dirty="0"/>
              <a:t>Kluczowe cechy tutora. Tutor jako osoba, która „wkłada różne kapelusze” / odgrywa różne role.</a:t>
            </a:r>
            <a:endParaRPr dirty="0"/>
          </a:p>
        </p:txBody>
      </p:sp>
      <p:sp>
        <p:nvSpPr>
          <p:cNvPr id="447" name="Google Shape;447;p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Google Shape;478;p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pl-PL" dirty="0"/>
              <a:t>Przedstaw każdy element i opisz, w jaki sposób może on pomóc nauczycielowi w wykonywaniu jego pracy.</a:t>
            </a:r>
            <a:endParaRPr dirty="0"/>
          </a:p>
        </p:txBody>
      </p:sp>
      <p:sp>
        <p:nvSpPr>
          <p:cNvPr id="479" name="Google Shape;479;p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Google Shape;488;g13298269c44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489" name="Google Shape;489;g13298269c44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pl-PL" dirty="0"/>
              <a:t>Więcej na temat projektu na stronie: https://together4bettervet.eu/</a:t>
            </a:r>
            <a:endParaRPr dirty="0"/>
          </a:p>
        </p:txBody>
      </p:sp>
      <p:sp>
        <p:nvSpPr>
          <p:cNvPr id="239" name="Google Shape;23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Google Shape;498;p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pl-PL" dirty="0"/>
              <a:t>Na tym slajdzie dzielimy dokumenty na obowiązkowe (kolor zielony) i nieobowiązkowe (kolor niebieski). Musimy wyjaśnić, że obowiązkowy charakter tych dokumentów będzie zależał od Narodowej Agencji każdego kraju.</a:t>
            </a:r>
            <a:endParaRPr dirty="0"/>
          </a:p>
        </p:txBody>
      </p:sp>
      <p:sp>
        <p:nvSpPr>
          <p:cNvPr id="499" name="Google Shape;499;p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Google Shape;528;p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pl-PL" dirty="0"/>
              <a:t>Umowa o dofinansowanie jest obowiązkowym dokumentem, który określa wsparcie finansowe dla uczestnika oraz ramy prawne mobilności.</a:t>
            </a:r>
            <a:endParaRPr sz="400" dirty="0">
              <a:solidFill>
                <a:schemeClr val="dk1"/>
              </a:solidFill>
            </a:endParaRPr>
          </a:p>
        </p:txBody>
      </p:sp>
      <p:sp>
        <p:nvSpPr>
          <p:cNvPr id="529" name="Google Shape;529;p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Google Shape;540;p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pl-PL" dirty="0">
                <a:solidFill>
                  <a:schemeClr val="dk1"/>
                </a:solidFill>
              </a:rPr>
              <a:t>Porozumienie o programie zajęć jest obowiązkowym dokumentem, który określa warunki i oczekiwane efekty mobilności edukacyjnej organizowanej w ramach programu Erasmus+, a także zadania i obowiązki uczestnika, organizacji wysyłającej i firmy goszczącej oraz sposób ich osiągnięcia.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pl-PL" u="sng" dirty="0">
                <a:solidFill>
                  <a:schemeClr val="hlink"/>
                </a:solidFill>
                <a:hlinkClick r:id="rId3"/>
              </a:rPr>
              <a:t>https://drive.google.com/drive/folders/1gHC7EeUyfsICqnwXh-9i9Wyyws7vWR-M</a:t>
            </a:r>
            <a:endParaRPr dirty="0">
              <a:solidFill>
                <a:schemeClr val="dk1"/>
              </a:solidFill>
            </a:endParaRPr>
          </a:p>
        </p:txBody>
      </p:sp>
      <p:sp>
        <p:nvSpPr>
          <p:cNvPr id="541" name="Google Shape;541;p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Google Shape;558;p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pl-PL" dirty="0" err="1">
                <a:solidFill>
                  <a:schemeClr val="dk1"/>
                </a:solidFill>
              </a:rPr>
              <a:t>Europass</a:t>
            </a:r>
            <a:r>
              <a:rPr lang="pl-PL" dirty="0">
                <a:solidFill>
                  <a:schemeClr val="dk1"/>
                </a:solidFill>
              </a:rPr>
              <a:t> Mobilność jest obowiązkowym dokumentem mającym na celu przedstawienie efektów uczenia się osiągniętych w okresie mobilności, w tym opracowanych zadań, umiejętności i znajomości języka.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lang="pl-PL" u="sng" dirty="0">
              <a:solidFill>
                <a:schemeClr val="dk1"/>
              </a:solidFill>
              <a:hlinkClick r:id="rId3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pl-PL" u="sng" dirty="0">
                <a:solidFill>
                  <a:schemeClr val="hlink"/>
                </a:solidFill>
                <a:hlinkClick r:id="rId3"/>
              </a:rPr>
              <a:t>https://drive.google.com/drive/folders/1gHC7EeUyfsICqnwXh-9i9Wyyws7vWR-M</a:t>
            </a:r>
            <a:endParaRPr dirty="0">
              <a:solidFill>
                <a:schemeClr val="dk1"/>
              </a:solidFill>
            </a:endParaRPr>
          </a:p>
        </p:txBody>
      </p:sp>
      <p:sp>
        <p:nvSpPr>
          <p:cNvPr id="559" name="Google Shape;559;p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" name="Google Shape;572;p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pl-PL" dirty="0"/>
              <a:t>Raport uczestnika to obowiązkowy kwestionariusz online wysyłany po zakończeniu mobilności w celu zebrania informacji o wynikach i zadowoleniu uczestnika.</a:t>
            </a:r>
            <a:endParaRPr dirty="0">
              <a:solidFill>
                <a:schemeClr val="dk1"/>
              </a:solidFill>
            </a:endParaRPr>
          </a:p>
        </p:txBody>
      </p:sp>
      <p:sp>
        <p:nvSpPr>
          <p:cNvPr id="573" name="Google Shape;573;p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" name="Google Shape;586;p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pl-PL" dirty="0">
                <a:solidFill>
                  <a:schemeClr val="dk1"/>
                </a:solidFill>
              </a:rPr>
              <a:t>Uzupełnienie porozumienia o programie zajęć jest obowiązkowym dokumentem opracowanym w celu spełnienia minimalnych wymagań dotyczących dokumentacji uzupełniającej określonej w umowie o dofinansowanie projektu.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lang="pl-PL" dirty="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pl-PL" dirty="0">
                <a:solidFill>
                  <a:schemeClr val="dk1"/>
                </a:solidFill>
              </a:rPr>
              <a:t>Certyfikat jest obowiązkowym dokumentem wydawanym zawsze stażyście na zakończenie mobilności. Służy jako akredytacja stażu.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pl-PL" u="sng" dirty="0">
                <a:solidFill>
                  <a:schemeClr val="hlink"/>
                </a:solidFill>
                <a:hlinkClick r:id="rId3"/>
              </a:rPr>
              <a:t>https://drive.google.com/drive/folders/1gHC7EeUyfsICqnwXh-9i9Wyyws7vWR-M</a:t>
            </a:r>
            <a:endParaRPr dirty="0">
              <a:solidFill>
                <a:schemeClr val="dk1"/>
              </a:solidFill>
            </a:endParaRPr>
          </a:p>
        </p:txBody>
      </p:sp>
      <p:sp>
        <p:nvSpPr>
          <p:cNvPr id="587" name="Google Shape;587;p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" name="Google Shape;606;p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pl-PL" dirty="0">
                <a:solidFill>
                  <a:schemeClr val="dk1"/>
                </a:solidFill>
              </a:rPr>
              <a:t>Ocena mentora nie jest dokumentem obowiązkowym. Mentor oceni umiejętności ucznia (technika, wiedza, punktualność, zachowanie…)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lang="pl-PL" dirty="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pl-PL" dirty="0">
                <a:solidFill>
                  <a:schemeClr val="dk1"/>
                </a:solidFill>
              </a:rPr>
              <a:t>Dziennik szkolenia nie jest dokumentem obowiązkowym. Służy jako dzienny dziennik treningowy dla praktykanta. Dzięki temu śledzimy codzienne godziny pracy.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pl-PL" u="sng" dirty="0">
                <a:solidFill>
                  <a:schemeClr val="hlink"/>
                </a:solidFill>
                <a:hlinkClick r:id="rId3"/>
              </a:rPr>
              <a:t>https://drive.google.com/drive/folders/1gHC7EeUyfsICqnwXh-9i9Wyyws7vWR-M</a:t>
            </a:r>
            <a:endParaRPr dirty="0">
              <a:solidFill>
                <a:schemeClr val="dk1"/>
              </a:solidFill>
            </a:endParaRPr>
          </a:p>
        </p:txBody>
      </p:sp>
      <p:sp>
        <p:nvSpPr>
          <p:cNvPr id="607" name="Google Shape;607;p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6" name="Google Shape;626;g137b884ce38_2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>
              <a:solidFill>
                <a:schemeClr val="dk1"/>
              </a:solidFill>
            </a:endParaRPr>
          </a:p>
        </p:txBody>
      </p:sp>
      <p:sp>
        <p:nvSpPr>
          <p:cNvPr id="627" name="Google Shape;627;g137b884ce38_2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" name="Google Shape;634;p1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-PL" dirty="0">
                <a:solidFill>
                  <a:schemeClr val="dk1"/>
                </a:solidFill>
                <a:highlight>
                  <a:schemeClr val="lt1"/>
                </a:highlight>
              </a:rPr>
              <a:t>Istnieje wiele różnych typów integracji grupowej. Wszystkie mają ten sam cel: zwiększenie spójności grupy.</a:t>
            </a:r>
          </a:p>
          <a:p>
            <a:pPr marL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pl-PL" dirty="0">
              <a:solidFill>
                <a:schemeClr val="dk1"/>
              </a:solidFill>
              <a:highlight>
                <a:schemeClr val="lt1"/>
              </a:highlight>
            </a:endParaRPr>
          </a:p>
          <a:p>
            <a:pPr marL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-PL" dirty="0">
                <a:solidFill>
                  <a:schemeClr val="dk1"/>
                </a:solidFill>
                <a:highlight>
                  <a:schemeClr val="lt1"/>
                </a:highlight>
              </a:rPr>
              <a:t>Wychodząc z tego założenia, generowane są również inne, bardziej szczegółowe cele, które określą </a:t>
            </a:r>
            <a:r>
              <a:rPr lang="pl-PL" dirty="0" err="1">
                <a:solidFill>
                  <a:schemeClr val="dk1"/>
                </a:solidFill>
                <a:highlight>
                  <a:schemeClr val="lt1"/>
                </a:highlight>
              </a:rPr>
              <a:t>rodzja</a:t>
            </a:r>
            <a:r>
              <a:rPr lang="pl-PL" dirty="0">
                <a:solidFill>
                  <a:schemeClr val="dk1"/>
                </a:solidFill>
                <a:highlight>
                  <a:schemeClr val="lt1"/>
                </a:highlight>
              </a:rPr>
              <a:t> danej integracji. W ten sposób każda gra może być skupiona na rozwiązaniu jakiegoś problemu.</a:t>
            </a:r>
          </a:p>
          <a:p>
            <a:pPr marL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pl-PL" dirty="0">
              <a:solidFill>
                <a:schemeClr val="dk1"/>
              </a:solidFill>
              <a:highlight>
                <a:schemeClr val="lt1"/>
              </a:highlight>
            </a:endParaRPr>
          </a:p>
          <a:p>
            <a:pPr marL="171450" lvl="0" indent="-17145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20204" pitchFamily="34" charset="0"/>
              <a:buChar char="•"/>
            </a:pPr>
            <a:r>
              <a:rPr lang="pl-PL" dirty="0">
                <a:solidFill>
                  <a:schemeClr val="dk1"/>
                </a:solidFill>
                <a:highlight>
                  <a:schemeClr val="lt1"/>
                </a:highlight>
              </a:rPr>
              <a:t>PREZENTACJA: Skoncentrowana na nauce imion i innych cech niezbędnych do nawiązania relacji, gdy grupa jest nowo utworzona, a jej członkowie się nie znają.</a:t>
            </a:r>
          </a:p>
          <a:p>
            <a:pPr marL="171450" lvl="0" indent="-17145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20204" pitchFamily="34" charset="0"/>
              <a:buChar char="•"/>
            </a:pPr>
            <a:r>
              <a:rPr lang="pl-PL" dirty="0">
                <a:solidFill>
                  <a:schemeClr val="dk1"/>
                </a:solidFill>
                <a:highlight>
                  <a:schemeClr val="lt1"/>
                </a:highlight>
              </a:rPr>
              <a:t>SAMOPOTWIERDZENIE: Dąży do </a:t>
            </a:r>
            <a:r>
              <a:rPr lang="pl-PL" dirty="0" err="1">
                <a:solidFill>
                  <a:schemeClr val="dk1"/>
                </a:solidFill>
                <a:highlight>
                  <a:schemeClr val="lt1"/>
                </a:highlight>
              </a:rPr>
              <a:t>samoutwierdzenia</a:t>
            </a:r>
            <a:r>
              <a:rPr lang="pl-PL" dirty="0">
                <a:solidFill>
                  <a:schemeClr val="dk1"/>
                </a:solidFill>
                <a:highlight>
                  <a:schemeClr val="lt1"/>
                </a:highlight>
              </a:rPr>
              <a:t> uczestników w ich indywidualności i ich roli jako członków grupy.</a:t>
            </a:r>
          </a:p>
          <a:p>
            <a:pPr marL="171450" lvl="0" indent="-17145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20204" pitchFamily="34" charset="0"/>
              <a:buChar char="•"/>
            </a:pPr>
            <a:r>
              <a:rPr lang="pl-PL" dirty="0">
                <a:solidFill>
                  <a:schemeClr val="dk1"/>
                </a:solidFill>
                <a:highlight>
                  <a:schemeClr val="lt1"/>
                </a:highlight>
              </a:rPr>
              <a:t>WIEDZA I SAMOŚWIADOMOŚĆ: Są to te, których przeznaczeniem jest umożliwienie członkom poznania siebie w przeciwieństwie do innych. Chodzi o osiągnięcie wyższego stopnia w prezentacji, stopniowe dochodzenie do głębszej i bardziej samoświadomej wiedzy.</a:t>
            </a:r>
          </a:p>
          <a:p>
            <a:pPr marL="171450" lvl="0" indent="-17145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20204" pitchFamily="34" charset="0"/>
              <a:buChar char="•"/>
            </a:pPr>
            <a:r>
              <a:rPr lang="pl-PL" dirty="0">
                <a:solidFill>
                  <a:schemeClr val="dk1"/>
                </a:solidFill>
                <a:highlight>
                  <a:schemeClr val="lt1"/>
                </a:highlight>
              </a:rPr>
              <a:t>UWOLNIJ NAPIĘCIE: Są to ustrukturyzowane gry, które uwalniają nagromadzone napięcie, poprzez śmiech, ruch i głos. (LODOŁAMACZE)</a:t>
            </a:r>
          </a:p>
          <a:p>
            <a:pPr marL="171450" lvl="0" indent="-17145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20204" pitchFamily="34" charset="0"/>
              <a:buChar char="•"/>
            </a:pPr>
            <a:r>
              <a:rPr lang="pl-PL" dirty="0">
                <a:solidFill>
                  <a:schemeClr val="dk1"/>
                </a:solidFill>
                <a:highlight>
                  <a:schemeClr val="lt1"/>
                </a:highlight>
              </a:rPr>
              <a:t>ROZWIĄZYWANIE KONFLIKTÓW: Starają się zapewnić narzędzia do nauki radzenia sobie z konfliktami.</a:t>
            </a:r>
          </a:p>
          <a:p>
            <a:pPr marL="171450" lvl="0" indent="-17145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20204" pitchFamily="34" charset="0"/>
              <a:buChar char="•"/>
            </a:pPr>
            <a:r>
              <a:rPr lang="pl-PL" dirty="0">
                <a:solidFill>
                  <a:schemeClr val="dk1"/>
                </a:solidFill>
                <a:highlight>
                  <a:schemeClr val="lt1"/>
                </a:highlight>
              </a:rPr>
              <a:t>WSPÓŁPRACA: Wzmacniają współpracę w grupie, skupiając się na wszystkich uczestnikach.</a:t>
            </a:r>
          </a:p>
          <a:p>
            <a:pPr marL="171450" lvl="0" indent="-17145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20204" pitchFamily="34" charset="0"/>
              <a:buChar char="•"/>
            </a:pPr>
            <a:r>
              <a:rPr lang="pl-PL" dirty="0">
                <a:solidFill>
                  <a:schemeClr val="dk1"/>
                </a:solidFill>
                <a:highlight>
                  <a:schemeClr val="lt1"/>
                </a:highlight>
              </a:rPr>
              <a:t>POPRAWA KOMUNIKACJI: Stymuluj komunikację, sprzyjając aktywnemu słuchaniu wśród uczestników.</a:t>
            </a:r>
            <a:endParaRPr sz="1400" dirty="0">
              <a:solidFill>
                <a:srgbClr val="002060"/>
              </a:solidFill>
            </a:endParaRPr>
          </a:p>
        </p:txBody>
      </p:sp>
      <p:sp>
        <p:nvSpPr>
          <p:cNvPr id="635" name="Google Shape;635;p1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8" name="Google Shape;658;p1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98450" algn="l" rtl="0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100"/>
              <a:buChar char="-"/>
            </a:pPr>
            <a:r>
              <a:rPr lang="pl-PL" dirty="0">
                <a:solidFill>
                  <a:schemeClr val="dk1"/>
                </a:solidFill>
              </a:rPr>
              <a:t>Są to działania, które mają na celu przełamanie lodów i stworzenie dobrej atmosfery w grupie. Pomaga uczestnikom grupy spotykać się i wchodzić w interakcje.</a:t>
            </a:r>
          </a:p>
          <a:p>
            <a:pPr marL="457200" lvl="0" indent="-298450" algn="l" rtl="0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100"/>
              <a:buChar char="-"/>
            </a:pPr>
            <a:r>
              <a:rPr lang="pl-PL" dirty="0">
                <a:solidFill>
                  <a:schemeClr val="dk1"/>
                </a:solidFill>
              </a:rPr>
              <a:t>Zwiększenie energii grupy / Poprawa pracy zespołowej uczniów / Możliwość dzielenia się różnymi pomysłami.</a:t>
            </a:r>
          </a:p>
          <a:p>
            <a:pPr marL="457200" lvl="0" indent="-298450" algn="l" rtl="0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100"/>
              <a:buChar char="-"/>
            </a:pPr>
            <a:r>
              <a:rPr lang="pl-PL" dirty="0">
                <a:solidFill>
                  <a:schemeClr val="dk1"/>
                </a:solidFill>
              </a:rPr>
              <a:t>Za tym ćwiczeniem musi kryć się stały i powiązany cel. Inaczej ćwiczenie nie będzie miało żadnej wartości.</a:t>
            </a:r>
          </a:p>
          <a:p>
            <a:pPr marL="457200" lvl="0" indent="-298450" algn="l" rtl="0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100"/>
              <a:buChar char="-"/>
            </a:pPr>
            <a:r>
              <a:rPr lang="pl-PL" dirty="0">
                <a:solidFill>
                  <a:schemeClr val="dk1"/>
                </a:solidFill>
              </a:rPr>
              <a:t>Powinny być krótkie, aby nie były zbyt ciężkie. Czas trwania około 15 minut może być w porządku.</a:t>
            </a:r>
          </a:p>
          <a:p>
            <a:pPr marL="457200" lvl="0" indent="-298450" algn="l" rtl="0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100"/>
              <a:buChar char="-"/>
            </a:pPr>
            <a:r>
              <a:rPr lang="pl-PL" dirty="0">
                <a:solidFill>
                  <a:schemeClr val="dk1"/>
                </a:solidFill>
              </a:rPr>
              <a:t>Ta technika musi być dynamiczna i interaktywna, aby uczestnicy uznali ją za interesującą i zabawną.</a:t>
            </a:r>
          </a:p>
          <a:p>
            <a:pPr marL="457200" lvl="0" indent="-298450" algn="l" rtl="0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100"/>
              <a:buChar char="-"/>
            </a:pPr>
            <a:r>
              <a:rPr lang="pl-PL" dirty="0">
                <a:solidFill>
                  <a:schemeClr val="dk1"/>
                </a:solidFill>
              </a:rPr>
              <a:t>Przede wszystkim będziesz musiał wyjaśnić grupie ćwiczenie i upewnić się, że wszyscy je zrozumieli.</a:t>
            </a:r>
          </a:p>
          <a:p>
            <a:pPr marL="457200" lvl="0" indent="-298450" algn="l" rtl="0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100"/>
              <a:buChar char="-"/>
            </a:pPr>
            <a:r>
              <a:rPr lang="pl-PL" dirty="0">
                <a:solidFill>
                  <a:schemeClr val="dk1"/>
                </a:solidFill>
              </a:rPr>
              <a:t>Podczas uruchamiania musisz kontrolować czas, aby nie trwało to zbyt długo.</a:t>
            </a:r>
          </a:p>
          <a:p>
            <a:pPr marL="457200" lvl="0" indent="-298450" algn="l" rtl="0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100"/>
              <a:buChar char="-"/>
            </a:pPr>
            <a:r>
              <a:rPr lang="pl-PL" dirty="0">
                <a:solidFill>
                  <a:schemeClr val="dk1"/>
                </a:solidFill>
              </a:rPr>
              <a:t>Upewnij się, że wszyscy użytkownicy biorą udział. Każdy musi mieć swój moment, ale jeśli znajdziesz kogoś bardziej nieśmiałego, będziesz musiał zachęcić go do udziału.</a:t>
            </a:r>
            <a:endParaRPr dirty="0"/>
          </a:p>
        </p:txBody>
      </p:sp>
      <p:sp>
        <p:nvSpPr>
          <p:cNvPr id="659" name="Google Shape;659;p1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pl-PL" dirty="0"/>
              <a:t>Informacje o głównych punktach szkolenia. Pokaż, jak każdy z tych 4 celów można rozwijać, co nauczyciele mogą zyskać, a czego brakuje – ich pracy i zaangażowania. To szkolenie to dla nich dopiero początek.</a:t>
            </a:r>
            <a:endParaRPr dirty="0"/>
          </a:p>
        </p:txBody>
      </p:sp>
      <p:sp>
        <p:nvSpPr>
          <p:cNvPr id="249" name="Google Shape;249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7" name="Google Shape;677;g12e56405b9a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8750" lvl="0" indent="0" algn="l" rtl="0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r>
              <a:rPr lang="pl-PL" dirty="0">
                <a:solidFill>
                  <a:schemeClr val="dk1"/>
                </a:solidFill>
              </a:rPr>
              <a:t>Inna propozycja gry:</a:t>
            </a:r>
          </a:p>
          <a:p>
            <a:pPr marL="457200" lvl="0" indent="-298450" algn="l" rtl="0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100"/>
              <a:buChar char="-"/>
            </a:pPr>
            <a:r>
              <a:rPr lang="pl-PL" dirty="0">
                <a:solidFill>
                  <a:schemeClr val="dk1"/>
                </a:solidFill>
              </a:rPr>
              <a:t>Nazwa: Gra w post-</a:t>
            </a:r>
            <a:r>
              <a:rPr lang="pl-PL" dirty="0" err="1">
                <a:solidFill>
                  <a:schemeClr val="dk1"/>
                </a:solidFill>
              </a:rPr>
              <a:t>it</a:t>
            </a:r>
            <a:r>
              <a:rPr lang="pl-PL" dirty="0">
                <a:solidFill>
                  <a:schemeClr val="dk1"/>
                </a:solidFill>
              </a:rPr>
              <a:t> / Cel: Odkryj, jakie są obawy, oczekiwania, wkład. Także co myślą o programie </a:t>
            </a:r>
            <a:r>
              <a:rPr lang="pl-PL" dirty="0" err="1">
                <a:solidFill>
                  <a:schemeClr val="dk1"/>
                </a:solidFill>
              </a:rPr>
              <a:t>Eramus</a:t>
            </a:r>
            <a:r>
              <a:rPr lang="pl-PL" dirty="0">
                <a:solidFill>
                  <a:schemeClr val="dk1"/>
                </a:solidFill>
              </a:rPr>
              <a:t>+ /Materiał: 4 różne kolory plakatów, długopisy, tablica.</a:t>
            </a:r>
          </a:p>
          <a:p>
            <a:pPr marL="457200" lvl="0" indent="-298450" algn="l" rtl="0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100"/>
              <a:buChar char="-"/>
            </a:pPr>
            <a:endParaRPr lang="pl-PL" dirty="0">
              <a:solidFill>
                <a:schemeClr val="dk1"/>
              </a:solidFill>
            </a:endParaRPr>
          </a:p>
          <a:p>
            <a:pPr marL="457200" lvl="0" indent="-298450" algn="l" rtl="0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100"/>
              <a:buChar char="-"/>
            </a:pPr>
            <a:r>
              <a:rPr lang="pl-PL" dirty="0">
                <a:solidFill>
                  <a:schemeClr val="dk1"/>
                </a:solidFill>
              </a:rPr>
              <a:t>1. Potrzebujemy tablicy. Dzielimy ją na 4 części: obawy, oczekiwania, szanse i zagrożenia. Potrzebujemy słupków w czterech różnych kolorach. Każdy kolor będzie nawiązywał do jednego z wyżej wymienionych zagadnień. Na przykład: zielony dla obaw, różowy dla oczekiwań…</a:t>
            </a:r>
          </a:p>
          <a:p>
            <a:pPr marL="457200" lvl="0" indent="-298450" algn="l" rtl="0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100"/>
              <a:buChar char="-"/>
            </a:pPr>
            <a:endParaRPr lang="pl-PL" dirty="0">
              <a:solidFill>
                <a:schemeClr val="dk1"/>
              </a:solidFill>
            </a:endParaRPr>
          </a:p>
          <a:p>
            <a:pPr marL="457200" lvl="0" indent="-298450" algn="l" rtl="0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100"/>
              <a:buChar char="-"/>
            </a:pPr>
            <a:r>
              <a:rPr lang="pl-PL" dirty="0">
                <a:solidFill>
                  <a:schemeClr val="dk1"/>
                </a:solidFill>
              </a:rPr>
              <a:t>2. Każdemu uczniowi przyznajemy pozycję w każdym kolorze. W tym poście muszą napisać co najmniej 3 słowa dla każdego koloru. Na przykład 3 obawy, 3 oczekiwania…</a:t>
            </a:r>
          </a:p>
          <a:p>
            <a:pPr marL="457200" lvl="0" indent="-298450" algn="l" rtl="0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100"/>
              <a:buChar char="-"/>
            </a:pPr>
            <a:endParaRPr lang="pl-PL" dirty="0">
              <a:solidFill>
                <a:schemeClr val="dk1"/>
              </a:solidFill>
            </a:endParaRPr>
          </a:p>
          <a:p>
            <a:pPr marL="457200" lvl="0" indent="-298450" algn="l" rtl="0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100"/>
              <a:buChar char="-"/>
            </a:pPr>
            <a:r>
              <a:rPr lang="pl-PL" dirty="0">
                <a:solidFill>
                  <a:schemeClr val="dk1"/>
                </a:solidFill>
              </a:rPr>
              <a:t>3. Wklejają post w odpowiednią część tablicy. Następnie dzielimy ich na 4 grupy (jedna dla obaw, druga dla oczekiwań…)</a:t>
            </a:r>
          </a:p>
          <a:p>
            <a:pPr marL="457200" lvl="0" indent="-298450" algn="l" rtl="0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100"/>
              <a:buChar char="-"/>
            </a:pPr>
            <a:endParaRPr lang="pl-PL" dirty="0">
              <a:solidFill>
                <a:schemeClr val="dk1"/>
              </a:solidFill>
            </a:endParaRPr>
          </a:p>
          <a:p>
            <a:pPr marL="457200" lvl="0" indent="-298450" algn="l" rtl="0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100"/>
              <a:buChar char="-"/>
            </a:pPr>
            <a:r>
              <a:rPr lang="pl-PL" dirty="0">
                <a:solidFill>
                  <a:schemeClr val="dk1"/>
                </a:solidFill>
              </a:rPr>
              <a:t>4. Każda grupa jest odpowiedzialna za wyjaśnienie pozostałym uczniom, co jest napisane w ich poście. W tej części mogą narysować na papierze, napisać wiersz, naśladować, zaśpiewać piosenkę… Niech użyją swojej wyobraźni!</a:t>
            </a:r>
          </a:p>
        </p:txBody>
      </p:sp>
      <p:sp>
        <p:nvSpPr>
          <p:cNvPr id="678" name="Google Shape;678;g12e56405b9a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2" name="Google Shape;692;p1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93" name="Google Shape;693;p1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-PL" sz="800" dirty="0">
                <a:solidFill>
                  <a:schemeClr val="dk1"/>
                </a:solidFill>
              </a:rPr>
              <a:t>Kolaż – technika, którą można wykorzystać w pracy z uczniami, np. w procesie integracji grupy</a:t>
            </a:r>
            <a:endParaRPr dirty="0"/>
          </a:p>
        </p:txBody>
      </p:sp>
      <p:sp>
        <p:nvSpPr>
          <p:cNvPr id="694" name="Google Shape;694;p115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pl-PL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31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2" name="Google Shape;702;p1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03" name="Google Shape;703;p1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pl-PL" sz="800" dirty="0">
                <a:solidFill>
                  <a:schemeClr val="dk1"/>
                </a:solidFill>
              </a:rPr>
              <a:t>Posiadanie kolażu wykonanego przez grupę uczniów może być dobrym sposobem na integrację grupy. Wspólna praca nad np. przedstawieniem siebie, swoich zainteresowań, preferencji, pasji może sprawić wiele przyjemności, dostarczyć wiedzy o uczestnikach i zacieśnić więzi między młodymi ludźmi.</a:t>
            </a:r>
            <a:endParaRPr sz="800" dirty="0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5" name="Google Shape;715;p1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16" name="Google Shape;716;p1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-PL" sz="800" dirty="0">
                <a:solidFill>
                  <a:schemeClr val="dk1"/>
                </a:solidFill>
              </a:rPr>
              <a:t> Różne możliwości zastosowania techniki kolażu w projekcie.</a:t>
            </a:r>
            <a:endParaRPr dirty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5" name="Google Shape;725;p1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800" dirty="0"/>
          </a:p>
        </p:txBody>
      </p:sp>
      <p:sp>
        <p:nvSpPr>
          <p:cNvPr id="726" name="Google Shape;726;p1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4" name="Google Shape;734;p1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800" dirty="0"/>
          </a:p>
        </p:txBody>
      </p:sp>
      <p:sp>
        <p:nvSpPr>
          <p:cNvPr id="735" name="Google Shape;735;p1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1" name="Google Shape;741;p1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800" dirty="0"/>
          </a:p>
        </p:txBody>
      </p:sp>
      <p:sp>
        <p:nvSpPr>
          <p:cNvPr id="742" name="Google Shape;742;p1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0" name="Google Shape;750;p1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800" dirty="0"/>
          </a:p>
        </p:txBody>
      </p:sp>
      <p:sp>
        <p:nvSpPr>
          <p:cNvPr id="751" name="Google Shape;751;p1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6" name="Google Shape;756;p1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800" dirty="0"/>
          </a:p>
        </p:txBody>
      </p:sp>
      <p:sp>
        <p:nvSpPr>
          <p:cNvPr id="757" name="Google Shape;757;p1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4" name="Google Shape;764;p1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800" dirty="0"/>
          </a:p>
        </p:txBody>
      </p:sp>
      <p:sp>
        <p:nvSpPr>
          <p:cNvPr id="765" name="Google Shape;765;p1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g121a9189281_4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269" name="Google Shape;269;g121a9189281_4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2" name="Google Shape;772;p1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>
              <a:solidFill>
                <a:schemeClr val="dk1"/>
              </a:solidFill>
            </a:endParaRPr>
          </a:p>
        </p:txBody>
      </p:sp>
      <p:sp>
        <p:nvSpPr>
          <p:cNvPr id="773" name="Google Shape;773;p1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5" name="Google Shape;785;g13298269c44_0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786" name="Google Shape;786;g13298269c44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5" name="Google Shape;795;p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pl-PL" sz="1150" dirty="0">
                <a:solidFill>
                  <a:schemeClr val="dk1"/>
                </a:solidFill>
                <a:highlight>
                  <a:srgbClr val="FFFFFF"/>
                </a:highlight>
              </a:rPr>
              <a:t>Ta część poświęcona jest pierwszemu lotowi samolotem i wszystkiemu, na co należy zwrócić uwagę na lotnisku, szczególnie z grupą. </a:t>
            </a:r>
            <a:endParaRPr lang="en-US" sz="1200" dirty="0">
              <a:solidFill>
                <a:schemeClr val="dk1"/>
              </a:solidFill>
            </a:endParaRPr>
          </a:p>
        </p:txBody>
      </p:sp>
      <p:sp>
        <p:nvSpPr>
          <p:cNvPr id="796" name="Google Shape;796;p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2" name="Google Shape;802;p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pl-PL" sz="1150" dirty="0">
                <a:solidFill>
                  <a:schemeClr val="dk1"/>
                </a:solidFill>
                <a:highlight>
                  <a:srgbClr val="FFFFFF"/>
                </a:highlight>
              </a:rPr>
              <a:t>Oczywiście są to przykłady najważniejszych zasad, ale możesz dodać więcej zasad, jeśli uważasz, że będą przydatne dla Twojej grupy.</a:t>
            </a:r>
            <a:endParaRPr dirty="0">
              <a:solidFill>
                <a:schemeClr val="dk1"/>
              </a:solidFill>
            </a:endParaRPr>
          </a:p>
        </p:txBody>
      </p:sp>
      <p:sp>
        <p:nvSpPr>
          <p:cNvPr id="803" name="Google Shape;803;p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2" name="Google Shape;812;p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>
              <a:solidFill>
                <a:schemeClr val="dk1"/>
              </a:solidFill>
            </a:endParaRPr>
          </a:p>
        </p:txBody>
      </p:sp>
      <p:sp>
        <p:nvSpPr>
          <p:cNvPr id="813" name="Google Shape;813;p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2" name="Google Shape;822;p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pl-PL" sz="1150" dirty="0">
                <a:solidFill>
                  <a:schemeClr val="dk1"/>
                </a:solidFill>
                <a:highlight>
                  <a:srgbClr val="FFFFFF"/>
                </a:highlight>
              </a:rPr>
              <a:t>Ze względu na zmiany zasad covidowych sprawdź, czy są, a jeśli tak, to jakie ograniczenia w twoim kraju i kraju docelowym.</a:t>
            </a:r>
            <a:endParaRPr dirty="0">
              <a:solidFill>
                <a:schemeClr val="dk1"/>
              </a:solidFill>
            </a:endParaRPr>
          </a:p>
        </p:txBody>
      </p:sp>
      <p:sp>
        <p:nvSpPr>
          <p:cNvPr id="823" name="Google Shape;823;p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2" name="Google Shape;832;p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pl-PL" sz="1150" dirty="0">
                <a:solidFill>
                  <a:schemeClr val="dk1"/>
                </a:solidFill>
                <a:highlight>
                  <a:srgbClr val="FFFFFF"/>
                </a:highlight>
              </a:rPr>
              <a:t>Dzięki animacji poznasz najważniejsze informacje dotyczące kolejności postępowania na lotnisku.</a:t>
            </a:r>
            <a:endParaRPr dirty="0">
              <a:solidFill>
                <a:schemeClr val="dk1"/>
              </a:solidFill>
            </a:endParaRPr>
          </a:p>
        </p:txBody>
      </p:sp>
      <p:sp>
        <p:nvSpPr>
          <p:cNvPr id="833" name="Google Shape;833;p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" name="Google Shape;839;p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>
              <a:solidFill>
                <a:schemeClr val="dk1"/>
              </a:solidFill>
            </a:endParaRPr>
          </a:p>
        </p:txBody>
      </p:sp>
      <p:sp>
        <p:nvSpPr>
          <p:cNvPr id="840" name="Google Shape;840;p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8" name="Google Shape;848;p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>
              <a:solidFill>
                <a:schemeClr val="dk1"/>
              </a:solidFill>
            </a:endParaRPr>
          </a:p>
        </p:txBody>
      </p:sp>
      <p:sp>
        <p:nvSpPr>
          <p:cNvPr id="849" name="Google Shape;849;p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" name="Google Shape;860;p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>
              <a:solidFill>
                <a:schemeClr val="dk1"/>
              </a:solidFill>
            </a:endParaRPr>
          </a:p>
        </p:txBody>
      </p:sp>
      <p:sp>
        <p:nvSpPr>
          <p:cNvPr id="861" name="Google Shape;861;p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-PL" dirty="0">
                <a:solidFill>
                  <a:srgbClr val="002060"/>
                </a:solidFill>
              </a:rPr>
              <a:t>Każdy uczestnik szkolenia opowiada coś o sobie, swoim projekcie i doświadczeniu w pracy jako tutor.</a:t>
            </a:r>
            <a:endParaRPr dirty="0">
              <a:solidFill>
                <a:srgbClr val="002060"/>
              </a:solidFill>
            </a:endParaRPr>
          </a:p>
        </p:txBody>
      </p:sp>
      <p:sp>
        <p:nvSpPr>
          <p:cNvPr id="276" name="Google Shape;276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9" name="Google Shape;869;p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>
              <a:solidFill>
                <a:schemeClr val="dk1"/>
              </a:solidFill>
            </a:endParaRPr>
          </a:p>
        </p:txBody>
      </p:sp>
      <p:sp>
        <p:nvSpPr>
          <p:cNvPr id="870" name="Google Shape;870;p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8" name="Google Shape;878;p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879" name="Google Shape;879;p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8" name="Google Shape;888;p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889" name="Google Shape;889;p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7" name="Google Shape;897;p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>
              <a:solidFill>
                <a:schemeClr val="dk1"/>
              </a:solidFill>
            </a:endParaRPr>
          </a:p>
        </p:txBody>
      </p:sp>
      <p:sp>
        <p:nvSpPr>
          <p:cNvPr id="898" name="Google Shape;898;p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6" name="Google Shape;906;p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907" name="Google Shape;907;p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5" name="Google Shape;915;p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pl-PL" sz="1150" dirty="0">
                <a:solidFill>
                  <a:schemeClr val="dk1"/>
                </a:solidFill>
                <a:highlight>
                  <a:srgbClr val="FFFFFF"/>
                </a:highlight>
              </a:rPr>
              <a:t>Ostatnim miejscem przed odlotem jest bramka, do której należy się udać. W tym momencie poczekaj na swój lot i zwróć uwagę na wszystkie ogłoszenia.</a:t>
            </a:r>
            <a:endParaRPr dirty="0">
              <a:solidFill>
                <a:schemeClr val="dk1"/>
              </a:solidFill>
            </a:endParaRPr>
          </a:p>
        </p:txBody>
      </p:sp>
      <p:sp>
        <p:nvSpPr>
          <p:cNvPr id="916" name="Google Shape;916;p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5" name="Google Shape;925;p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>
              <a:solidFill>
                <a:schemeClr val="dk1"/>
              </a:solidFill>
            </a:endParaRPr>
          </a:p>
        </p:txBody>
      </p:sp>
      <p:sp>
        <p:nvSpPr>
          <p:cNvPr id="926" name="Google Shape;926;p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4" name="Google Shape;934;g137b884ce38_2_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pl-PL" sz="1150" dirty="0">
                <a:solidFill>
                  <a:schemeClr val="dk1"/>
                </a:solidFill>
                <a:highlight>
                  <a:srgbClr val="FFFFFF"/>
                </a:highlight>
              </a:rPr>
              <a:t>Ta część jest poświęcona podstawowym zasadom pierwszej pomocy.</a:t>
            </a:r>
            <a:endParaRPr dirty="0">
              <a:solidFill>
                <a:schemeClr val="dk1"/>
              </a:solidFill>
            </a:endParaRPr>
          </a:p>
        </p:txBody>
      </p:sp>
      <p:sp>
        <p:nvSpPr>
          <p:cNvPr id="935" name="Google Shape;935;g137b884ce38_2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1" name="Google Shape;941;p1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pl-PL" sz="1200" dirty="0">
                <a:solidFill>
                  <a:schemeClr val="dk1"/>
                </a:solidFill>
                <a:highlight>
                  <a:srgbClr val="FFFFFF"/>
                </a:highlight>
              </a:rPr>
              <a:t>Numer telefonu 112 jest uniwersalny w każdym kraju europejskim. Pod tym numerem można uzyskać bezpłatną pomoc w nagłych wypadkach</a:t>
            </a:r>
            <a:endParaRPr lang="pl-PL" sz="1200" dirty="0">
              <a:solidFill>
                <a:schemeClr val="dk1"/>
              </a:solidFill>
            </a:endParaRPr>
          </a:p>
        </p:txBody>
      </p:sp>
      <p:sp>
        <p:nvSpPr>
          <p:cNvPr id="942" name="Google Shape;942;p1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" name="Google Shape;952;p1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pl-PL" sz="1100" dirty="0">
                <a:solidFill>
                  <a:schemeClr val="dk1"/>
                </a:solidFill>
                <a:highlight>
                  <a:srgbClr val="FFFFFF"/>
                </a:highlight>
              </a:rPr>
              <a:t>Przed wyjazdem konieczne jest zebranie informacji na temat stanu zdrowia uczestników oraz sposobu postępowania w przypadku nasilenia się objawów. Zbierz numery telefonów od rodziców i uczestników.</a:t>
            </a:r>
            <a:endParaRPr dirty="0"/>
          </a:p>
        </p:txBody>
      </p:sp>
      <p:sp>
        <p:nvSpPr>
          <p:cNvPr id="953" name="Google Shape;953;p1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pl-PL" dirty="0"/>
              <a:t>Publiczne pieniądze = wszyscy musimy zadbać o to, aby projekt był realizowany poprawnie i upewnić się, że uczestnicy projektu (uczniowie) wypełniają swoje obowiązki w należyty sposób itd..</a:t>
            </a:r>
          </a:p>
        </p:txBody>
      </p:sp>
      <p:sp>
        <p:nvSpPr>
          <p:cNvPr id="287" name="Google Shape;287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0" name="Google Shape;960;p1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400" dirty="0"/>
          </a:p>
        </p:txBody>
      </p:sp>
      <p:sp>
        <p:nvSpPr>
          <p:cNvPr id="961" name="Google Shape;961;p1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8" name="Google Shape;968;p1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969" name="Google Shape;969;p1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0" name="Google Shape;980;p1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81" name="Google Shape;981;p1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1" name="Google Shape;991;p1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92" name="Google Shape;992;p1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300" dirty="0"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9" name="Google Shape;999;p1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pl-PL" dirty="0"/>
              <a:t>Wyżej wymienione osoby lub organizacje powinny zostać niezwłocznie poinformowane o sytuacji zagrożenia zdrowia lub życia uczestnika.</a:t>
            </a:r>
            <a:endParaRPr dirty="0"/>
          </a:p>
        </p:txBody>
      </p:sp>
      <p:sp>
        <p:nvSpPr>
          <p:cNvPr id="1000" name="Google Shape;1000;p1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7" name="Google Shape;1007;p1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08" name="Google Shape;1008;p1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-PL" dirty="0"/>
              <a:t>Taka karta może być pomocna w określeniu objawów chorobowych występujących u uczestnika projektu.</a:t>
            </a:r>
            <a:endParaRPr dirty="0"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6" name="Google Shape;1016;p1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17" name="Google Shape;1017;p1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pl-PL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Zadbaj o to, aby uczestnik projektu w przypadku choroby uzyskał zwolnienie lekarskie na czas wizyty u lekarza. O zachorowaniu należy niezwłocznie powiadomić zakład pracy, a kopię zaświadczenia dołączyć do dokumentacji projektowej.</a:t>
            </a:r>
            <a:endParaRPr dirty="0"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Google Shape;1025;p1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-PL" dirty="0"/>
              <a:t>Twoja wiedza na temat udzielania pierwszej pomocy jest niezbędna podczas podróży. Dowiedz się, jak możesz go zdobyć.</a:t>
            </a:r>
            <a:endParaRPr dirty="0"/>
          </a:p>
        </p:txBody>
      </p:sp>
      <p:sp>
        <p:nvSpPr>
          <p:cNvPr id="1026" name="Google Shape;1026;p1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3" name="Google Shape;1033;p1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1034" name="Google Shape;1034;p1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1" name="Google Shape;1041;p1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1042" name="Google Shape;1042;p1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g137b884ce38_0_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296" name="Google Shape;296;g137b884ce38_0_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" name="Google Shape;1048;p1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1049" name="Google Shape;1049;p1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5" name="Google Shape;1055;p1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1056" name="Google Shape;1056;p1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0" name="Google Shape;1060;p1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-PL" dirty="0"/>
              <a:t>Podczas podróży możesz natknąć się na różne sytuacje awaryjne. Opisy, jak zachować się w danej sytuacji, można znaleźć w Internecie.</a:t>
            </a:r>
            <a:endParaRPr dirty="0"/>
          </a:p>
        </p:txBody>
      </p:sp>
      <p:sp>
        <p:nvSpPr>
          <p:cNvPr id="1061" name="Google Shape;1061;p1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2" name="Google Shape;1072;p1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1073" name="Google Shape;1073;p1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8" name="Google Shape;1078;p1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1079" name="Google Shape;1079;p1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6" name="Google Shape;1086;g137b884ce38_2_1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1087" name="Google Shape;1087;g137b884ce38_2_1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" name="Google Shape;1095;g137b884ce38_2_1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1096" name="Google Shape;1096;g137b884ce38_2_1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4" name="Google Shape;1104;g137b884ce38_2_1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1105" name="Google Shape;1105;g137b884ce38_2_1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" name="Google Shape;1116;g137b884ce38_2_1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1117" name="Google Shape;1117;g137b884ce38_2_1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5" name="Google Shape;1125;g137b884ce38_2_1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1126" name="Google Shape;1126;g137b884ce38_2_1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pl-PL" dirty="0"/>
              <a:t>W tym miejscu warto w interaktywny sposób zapytać uczestników szkolenia o ich oczekiwania związane ze szkoleniem, dotychczasowe doświadczenia, na czym według nich polega rola tutora, jakie obowiązki powinien pełnić itd..</a:t>
            </a:r>
            <a:endParaRPr dirty="0"/>
          </a:p>
        </p:txBody>
      </p:sp>
      <p:sp>
        <p:nvSpPr>
          <p:cNvPr id="305" name="Google Shape;305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1" name="Google Shape;1141;g137b884ce38_2_1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1142" name="Google Shape;1142;g137b884ce38_2_1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4" name="Google Shape;1154;p1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-PL" dirty="0"/>
              <a:t>Pamiętaj, że udzielając pierwszej pomocy innym, powinieneś dbać o własne zdrowie i chronić się przed niebezpieczeństwami.</a:t>
            </a:r>
            <a:endParaRPr dirty="0"/>
          </a:p>
        </p:txBody>
      </p:sp>
      <p:sp>
        <p:nvSpPr>
          <p:cNvPr id="1155" name="Google Shape;1155;p1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1" name="Google Shape;1161;p1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-PL" dirty="0"/>
              <a:t>Informacje o sposobie korzystania z defibrylatora można znaleźć zarówno na stronach internetowych w języku angielskim, jak i na stronach internetowych w języku narodowym.</a:t>
            </a:r>
            <a:endParaRPr dirty="0"/>
          </a:p>
        </p:txBody>
      </p:sp>
      <p:sp>
        <p:nvSpPr>
          <p:cNvPr id="1162" name="Google Shape;1162;p1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" name="Google Shape;1167;g13298269c44_0_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168" name="Google Shape;1168;g13298269c44_0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1" name="Google Shape;1181;g137b884ce38_2_2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>
              <a:solidFill>
                <a:schemeClr val="dk1"/>
              </a:solidFill>
            </a:endParaRPr>
          </a:p>
        </p:txBody>
      </p:sp>
      <p:sp>
        <p:nvSpPr>
          <p:cNvPr id="1182" name="Google Shape;1182;g137b884ce38_2_2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8" name="Google Shape;1188;p1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pl-PL" sz="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Metoda polega na tym, że strony wspierane przez mediatora precyzyjnie określają własne potrzeby, cele i interesy, a następnie współpracują w znalezieniu potrzeb i interesów, które je łączą, dzięki czemu mogą być wspólnie realizowane.</a:t>
            </a:r>
            <a:endParaRPr dirty="0"/>
          </a:p>
        </p:txBody>
      </p:sp>
      <p:sp>
        <p:nvSpPr>
          <p:cNvPr id="1189" name="Google Shape;1189;p1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5" name="Google Shape;1195;g137b884ce38_2_2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pl-PL" sz="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Metoda polega na tym, że strony wspierane przez mediatora precyzyjnie określają własne potrzeby, cele i interesy, a następnie współpracują w znalezieniu potrzeb i interesów, które je łączą, dzięki czemu mogą być wspólnie realizowane.</a:t>
            </a:r>
            <a:endParaRPr dirty="0"/>
          </a:p>
        </p:txBody>
      </p:sp>
      <p:sp>
        <p:nvSpPr>
          <p:cNvPr id="1196" name="Google Shape;1196;g137b884ce38_2_2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3" name="Google Shape;1203;g137b884ce38_2_2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1204" name="Google Shape;1204;g137b884ce38_2_2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0" name="Google Shape;1210;p1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-PL" sz="800" dirty="0">
                <a:solidFill>
                  <a:schemeClr val="dk1"/>
                </a:solidFill>
              </a:rPr>
              <a:t>Link do filmu przygotowanego przez studentów EZN we Wrocławiu</a:t>
            </a:r>
            <a:endParaRPr dirty="0">
              <a:solidFill>
                <a:schemeClr val="dk1"/>
              </a:solidFill>
            </a:endParaRPr>
          </a:p>
        </p:txBody>
      </p:sp>
      <p:sp>
        <p:nvSpPr>
          <p:cNvPr id="1211" name="Google Shape;1211;p1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6" name="Google Shape;1216;g13298269c44_0_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217" name="Google Shape;1217;g13298269c44_0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pl-PL" dirty="0"/>
              <a:t>„Projekt jest częścią czegoś większego, pomyśl nie tylko o swoich zadaniach, ale o całej reszcie, zrozum, dlaczego Twoja szkoła realizuje projekt, jakie powinny być jego cele, jak możesz to zrealizować. To szkolenie to tylko pierwszy krok w Twoim rozwoju jako nauczyciela - opiekuna grupy. Istnieje wiele elementów, które będziesz musiał odkryć na własną rękę. Ale twoją główną rolą jest również pokazanie uczniom tego „szerszego obrazu” – aby zrozumieli ideę projektu. To znaczy ….” (Następny slajd)</a:t>
            </a:r>
            <a:endParaRPr dirty="0"/>
          </a:p>
        </p:txBody>
      </p:sp>
      <p:sp>
        <p:nvSpPr>
          <p:cNvPr id="314" name="Google Shape;314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6" name="Google Shape;1226;p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27" name="Google Shape;1227;p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pl-PL" dirty="0">
                <a:solidFill>
                  <a:srgbClr val="002060"/>
                </a:solidFill>
              </a:rPr>
              <a:t>Linki do filmów prezentujących metody rozwiązywania konfliktów.</a:t>
            </a:r>
            <a:endParaRPr dirty="0">
              <a:solidFill>
                <a:srgbClr val="002060"/>
              </a:solidFill>
            </a:endParaRPr>
          </a:p>
        </p:txBody>
      </p:sp>
    </p:spTree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4" name="Google Shape;1234;p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5" name="Google Shape;1235;p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-PL" dirty="0">
                <a:solidFill>
                  <a:srgbClr val="002060"/>
                </a:solidFill>
                <a:highlight>
                  <a:srgbClr val="F8F9FA"/>
                </a:highlight>
                <a:latin typeface="Montserrat Medium"/>
                <a:ea typeface="Montserrat Medium"/>
                <a:cs typeface="Montserrat Medium"/>
                <a:sym typeface="Montserrat Medium"/>
              </a:rPr>
              <a:t>Opis:</a:t>
            </a: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-PL" dirty="0">
                <a:solidFill>
                  <a:srgbClr val="002060"/>
                </a:solidFill>
                <a:highlight>
                  <a:srgbClr val="F8F9FA"/>
                </a:highlight>
                <a:latin typeface="Montserrat Medium"/>
                <a:ea typeface="Montserrat Medium"/>
                <a:cs typeface="Montserrat Medium"/>
                <a:sym typeface="Montserrat Medium"/>
              </a:rPr>
              <a:t>Jest to twórcza metoda rozwiązywania problemów. Odwrócony trójkąt symbolizuje problem. Trójkąt jest wspierany przez przyczyny (po lewej) i środki usuwania przyczyn (po prawej).</a:t>
            </a: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-PL" dirty="0">
                <a:solidFill>
                  <a:srgbClr val="002060"/>
                </a:solidFill>
                <a:highlight>
                  <a:srgbClr val="F8F9FA"/>
                </a:highlight>
                <a:latin typeface="Montserrat Medium"/>
                <a:ea typeface="Montserrat Medium"/>
                <a:cs typeface="Montserrat Medium"/>
                <a:sym typeface="Montserrat Medium"/>
              </a:rPr>
              <a:t>Kurs:</a:t>
            </a: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-PL" dirty="0">
                <a:solidFill>
                  <a:srgbClr val="002060"/>
                </a:solidFill>
                <a:highlight>
                  <a:srgbClr val="F8F9FA"/>
                </a:highlight>
                <a:latin typeface="Montserrat Medium"/>
                <a:ea typeface="Montserrat Medium"/>
                <a:cs typeface="Montserrat Medium"/>
                <a:sym typeface="Montserrat Medium"/>
              </a:rPr>
              <a:t>1. Prowadzący formułuje problem do rozwiązania.</a:t>
            </a: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-PL" dirty="0">
                <a:solidFill>
                  <a:srgbClr val="002060"/>
                </a:solidFill>
                <a:highlight>
                  <a:srgbClr val="F8F9FA"/>
                </a:highlight>
                <a:latin typeface="Montserrat Medium"/>
                <a:ea typeface="Montserrat Medium"/>
                <a:cs typeface="Montserrat Medium"/>
                <a:sym typeface="Montserrat Medium"/>
              </a:rPr>
              <a:t>2. Każda grupa otrzymuje planszę z narysowanym trójkątem z problemem i strzałkami</a:t>
            </a: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-PL" dirty="0">
                <a:solidFill>
                  <a:srgbClr val="002060"/>
                </a:solidFill>
                <a:highlight>
                  <a:srgbClr val="F8F9FA"/>
                </a:highlight>
                <a:latin typeface="Montserrat Medium"/>
                <a:ea typeface="Montserrat Medium"/>
                <a:cs typeface="Montserrat Medium"/>
                <a:sym typeface="Montserrat Medium"/>
              </a:rPr>
              <a:t>    wskazanie czynników podtrzymujących problem i sposobów rozwiązania problemu.</a:t>
            </a: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-PL" dirty="0">
                <a:solidFill>
                  <a:srgbClr val="002060"/>
                </a:solidFill>
                <a:highlight>
                  <a:srgbClr val="F8F9FA"/>
                </a:highlight>
                <a:latin typeface="Montserrat Medium"/>
                <a:ea typeface="Montserrat Medium"/>
                <a:cs typeface="Montserrat Medium"/>
                <a:sym typeface="Montserrat Medium"/>
              </a:rPr>
              <a:t>3. Następnie rozdaje wszystkim uczestnikom po dwie kolorowe kartki – na jednej piszą wszystko,</a:t>
            </a: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-PL" dirty="0">
                <a:solidFill>
                  <a:srgbClr val="002060"/>
                </a:solidFill>
                <a:highlight>
                  <a:srgbClr val="F8F9FA"/>
                </a:highlight>
                <a:latin typeface="Montserrat Medium"/>
                <a:ea typeface="Montserrat Medium"/>
                <a:cs typeface="Montserrat Medium"/>
                <a:sym typeface="Montserrat Medium"/>
              </a:rPr>
              <a:t>    co pomaga, a z drugiej – co przeszkadza w rozwiązaniu problemu.</a:t>
            </a: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-PL" dirty="0">
                <a:solidFill>
                  <a:srgbClr val="002060"/>
                </a:solidFill>
                <a:highlight>
                  <a:srgbClr val="F8F9FA"/>
                </a:highlight>
                <a:latin typeface="Montserrat Medium"/>
                <a:ea typeface="Montserrat Medium"/>
                <a:cs typeface="Montserrat Medium"/>
                <a:sym typeface="Montserrat Medium"/>
              </a:rPr>
              <a:t>4. Członkowie każdej grupy wspólnie czytają główne czynniki, które ich zdaniem podtrzymują problem</a:t>
            </a: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-PL" dirty="0">
                <a:solidFill>
                  <a:srgbClr val="002060"/>
                </a:solidFill>
                <a:highlight>
                  <a:srgbClr val="F8F9FA"/>
                </a:highlight>
                <a:latin typeface="Montserrat Medium"/>
                <a:ea typeface="Montserrat Medium"/>
                <a:cs typeface="Montserrat Medium"/>
                <a:sym typeface="Montserrat Medium"/>
              </a:rPr>
              <a:t>    (co przeszkadza w rozwiązaniu problemu) i wybierają np. dwa, które uważają za najbardziej niebezpieczne i</a:t>
            </a: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-PL" dirty="0">
                <a:solidFill>
                  <a:srgbClr val="002060"/>
                </a:solidFill>
                <a:highlight>
                  <a:srgbClr val="F8F9FA"/>
                </a:highlight>
                <a:latin typeface="Montserrat Medium"/>
                <a:ea typeface="Montserrat Medium"/>
                <a:cs typeface="Montserrat Medium"/>
                <a:sym typeface="Montserrat Medium"/>
              </a:rPr>
              <a:t>    przyklejają je po lewej stronie trójkąta.</a:t>
            </a: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-PL" dirty="0">
                <a:solidFill>
                  <a:srgbClr val="002060"/>
                </a:solidFill>
                <a:highlight>
                  <a:srgbClr val="F8F9FA"/>
                </a:highlight>
                <a:latin typeface="Montserrat Medium"/>
                <a:ea typeface="Montserrat Medium"/>
                <a:cs typeface="Montserrat Medium"/>
                <a:sym typeface="Montserrat Medium"/>
              </a:rPr>
              <a:t>5. Członkowie grupy czytają sposoby rozwiązania problemu i wybierają dwa, które uważają za takie</a:t>
            </a: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-PL" dirty="0">
                <a:solidFill>
                  <a:srgbClr val="002060"/>
                </a:solidFill>
                <a:highlight>
                  <a:srgbClr val="F8F9FA"/>
                </a:highlight>
                <a:latin typeface="Montserrat Medium"/>
                <a:ea typeface="Montserrat Medium"/>
                <a:cs typeface="Montserrat Medium"/>
                <a:sym typeface="Montserrat Medium"/>
              </a:rPr>
              <a:t>    najbardziej efektywne i przymocuj karty po prawej stronie trójkąta.</a:t>
            </a: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-PL" dirty="0">
                <a:solidFill>
                  <a:srgbClr val="002060"/>
                </a:solidFill>
                <a:highlight>
                  <a:srgbClr val="F8F9FA"/>
                </a:highlight>
                <a:latin typeface="Montserrat Medium"/>
                <a:ea typeface="Montserrat Medium"/>
                <a:cs typeface="Montserrat Medium"/>
                <a:sym typeface="Montserrat Medium"/>
              </a:rPr>
              <a:t>6. Przedstawiciele grup przedstawiają wszystkim uczestnikom wyniki pracy grupowej.</a:t>
            </a:r>
            <a:endParaRPr dirty="0">
              <a:solidFill>
                <a:srgbClr val="002060"/>
              </a:solidFill>
              <a:highlight>
                <a:srgbClr val="F8F9FA"/>
              </a:highlight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</p:spTree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0" name="Google Shape;1240;p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41" name="Google Shape;1241;p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pl-PL" dirty="0">
                <a:solidFill>
                  <a:srgbClr val="002060"/>
                </a:solidFill>
              </a:rPr>
              <a:t>Dwa filmy pokazujące problemy (np. problem z kartą do pokoju, uczestnikiem zagubionym na mieście)</a:t>
            </a:r>
          </a:p>
          <a:p>
            <a:pPr marL="457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pl-PL" dirty="0">
                <a:solidFill>
                  <a:srgbClr val="002060"/>
                </a:solidFill>
              </a:rPr>
              <a:t>Podziel nauczycieli na dwie grupy i pokaż im filmiki.</a:t>
            </a:r>
          </a:p>
          <a:p>
            <a:pPr marL="457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pl-PL" dirty="0">
                <a:solidFill>
                  <a:srgbClr val="002060"/>
                </a:solidFill>
              </a:rPr>
              <a:t>Pokaż im dwie metody i poproś o rozwiązanie problemu (metoda trójkąta i burza mózgów zostały opisane na poprzednich slajdach)</a:t>
            </a:r>
          </a:p>
          <a:p>
            <a:pPr marL="457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>
              <a:solidFill>
                <a:srgbClr val="002060"/>
              </a:solidFill>
            </a:endParaRPr>
          </a:p>
        </p:txBody>
      </p:sp>
    </p:spTree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8" name="Google Shape;1248;g137b884ce38_2_2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249" name="Google Shape;1249;g137b884ce38_2_2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8" name="Google Shape;1258;p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pl-PL" dirty="0"/>
              <a:t>„Śledź wszystkie wymagane dokumenty, sprawdzaj je na miejscu, jeśli coś jest nie tak, popraw je natychmiast - im dłużej zwlekasz, tym trudniej będzie później poprawić.”</a:t>
            </a:r>
            <a:endParaRPr dirty="0"/>
          </a:p>
        </p:txBody>
      </p:sp>
      <p:sp>
        <p:nvSpPr>
          <p:cNvPr id="1259" name="Google Shape;1259;p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8" name="Google Shape;1268;p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pl-PL" dirty="0"/>
              <a:t>„Tutor jako osoba, która ma wgląd, obserwuje z dystansu i widzi szerszy obraz. Pomóż uczniom zrozumieć, co się z nimi dzieje - jak rozwijają się ich umiejętności społeczne, w jaki sposób zdobywają więcej informacji o kulturze kraju itp. Uświadom im, jak się poprawiają. Masz wyjątkową perspektywę, aby to zrobić”</a:t>
            </a:r>
            <a:endParaRPr dirty="0"/>
          </a:p>
        </p:txBody>
      </p:sp>
      <p:sp>
        <p:nvSpPr>
          <p:cNvPr id="1269" name="Google Shape;1269;p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8" name="Google Shape;1278;p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pl-PL" dirty="0"/>
              <a:t>„Jesteś tam nie tylko po to, aby im pomóc, ale także po to, aby umożliwić im stanie się lepszym człowiekiem. Spotka ich wiele trudnych sytuacji, odległość od domu i inne czynniki związane ze stresem mogą powodować brak motywacji. Pomóc im. Praktyki nie zawsze są najlepsze – staraj się wspierać uczniów i tłumaczyć im, że nie zawsze chodzi tylko o doświadczenie zawodowe.”</a:t>
            </a:r>
            <a:endParaRPr dirty="0"/>
          </a:p>
        </p:txBody>
      </p:sp>
      <p:sp>
        <p:nvSpPr>
          <p:cNvPr id="1279" name="Google Shape;1279;p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8" name="Google Shape;1288;p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pl-PL" dirty="0"/>
              <a:t>„W swoim czasie będziesz musiał stawić czoła różnym sytuacjom. Pamiętaj, że jesteś ważnym uczestnikiem projektu – Twoje spostrzeżenia mogą pomóc w ulepszeniu przyszłych projektów.”</a:t>
            </a:r>
            <a:endParaRPr dirty="0"/>
          </a:p>
        </p:txBody>
      </p:sp>
      <p:sp>
        <p:nvSpPr>
          <p:cNvPr id="1289" name="Google Shape;1289;p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8" name="Google Shape;1298;p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pl-PL" dirty="0"/>
              <a:t>„Nie tylko spostrzeżenia są ważne, możesz być inicjatorem zmiany. Jeśli widzisz, że coś można poprawić, spróbuj to zrobić.”</a:t>
            </a:r>
            <a:endParaRPr dirty="0"/>
          </a:p>
        </p:txBody>
      </p:sp>
      <p:sp>
        <p:nvSpPr>
          <p:cNvPr id="1299" name="Google Shape;1299;p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8" name="Google Shape;1308;p1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pl-PL" dirty="0"/>
              <a:t>„To, co powiesz o projekcie, najprawdopodobniej wpłynie na twoich współpracowników i przyszłych uczestników bardziej niż tylko oficjalne prezentacje - miej to na uwadze. Twoja praca nie kończy się wraz z powrotem do kraju – pełnisz rolę osoby odpowiedzialnej za lokalne rozpowszechnianie wyników. Bądź świadomy rezultatów, ogólnego obrazu, tego, co ty i inni studenci osiągnęliście w tym czasie za granicą.”</a:t>
            </a:r>
            <a:endParaRPr dirty="0"/>
          </a:p>
        </p:txBody>
      </p:sp>
      <p:sp>
        <p:nvSpPr>
          <p:cNvPr id="1309" name="Google Shape;1309;p1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ajd tytułowy" type="title">
  <p:cSld name="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4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4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4" name="Google Shape;14;p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ytuł i tekst pionowy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5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ytuł pionowy i teks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6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6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usty" type="blank">
  <p:cSld name="BLANK"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16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16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p16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ylko tytuł" type="titleOnly">
  <p:cSld name="TITLE_ONLY"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16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6" name="Google Shape;166;p16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7" name="Google Shape;167;p16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8" name="Google Shape;168;p16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ajd tytułowy" type="title">
  <p:cSld name="TITLE"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165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1" name="Google Shape;171;p165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72" name="Google Shape;172;p16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3" name="Google Shape;173;p16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4" name="Google Shape;174;p16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ytuł i zawartość" type="obj">
  <p:cSld name="OBJECT"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16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7" name="Google Shape;177;p16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8" name="Google Shape;178;p16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9" name="Google Shape;179;p16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0" name="Google Shape;180;p16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agłówek sekcji" type="secHead">
  <p:cSld name="SECTION_HEADER"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167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3" name="Google Shape;183;p167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84" name="Google Shape;184;p16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5" name="Google Shape;185;p16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6" name="Google Shape;186;p16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wa elementy zawartości" type="twoObj">
  <p:cSld name="TWO_OBJECTS"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16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9" name="Google Shape;189;p16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90" name="Google Shape;190;p168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91" name="Google Shape;191;p16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2" name="Google Shape;192;p16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3" name="Google Shape;193;p16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orównanie" type="twoTxTwoObj">
  <p:cSld name="TWO_OBJECTS_WITH_TEXT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169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6" name="Google Shape;196;p169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97" name="Google Shape;197;p169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98" name="Google Shape;198;p169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99" name="Google Shape;199;p169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0" name="Google Shape;200;p16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1" name="Google Shape;201;p16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2" name="Google Shape;202;p16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Zawartość z podpisem" type="objTx">
  <p:cSld name="OBJECT_WITH_CAPTION_TEXT"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17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5" name="Google Shape;205;p170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206" name="Google Shape;206;p17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07" name="Google Shape;207;p17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8" name="Google Shape;208;p17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9" name="Google Shape;209;p17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usty" type="blank">
  <p:cSld name="BLANK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braz z podpisem" type="picTx">
  <p:cSld name="PICTURE_WITH_CAPTION_TEXT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17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2" name="Google Shape;212;p171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213" name="Google Shape;213;p17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14" name="Google Shape;214;p17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5" name="Google Shape;215;p17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6" name="Google Shape;216;p17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ytuł i tekst pionowy" type="vertTx">
  <p:cSld name="VERTICAL_TEXT"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17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9" name="Google Shape;219;p17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0" name="Google Shape;220;p17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1" name="Google Shape;221;p17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2" name="Google Shape;222;p17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ytuł pionowy i tekst" type="vertTitleAndTx">
  <p:cSld name="VERTICAL_TITLE_AND_VERTICAL_TEXT"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173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5" name="Google Shape;225;p173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6" name="Google Shape;226;p17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7" name="Google Shape;227;p17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8" name="Google Shape;228;p17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ytuł i zawartość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agłówek sekcji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wa elementy zawartości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orównanie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1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1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ylko tytuł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Zawartość z podpisem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3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3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13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braz z podpisem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4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4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16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4" name="Google Shape;154;p16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5" name="Google Shape;155;p16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6" name="Google Shape;156;p16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7" name="Google Shape;157;p16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  <p:pic>
        <p:nvPicPr>
          <p:cNvPr id="158" name="Google Shape;158;p162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9870661" y="1436"/>
            <a:ext cx="2323548" cy="946868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D5D0637A-D84D-3C90-1150-1743C93A01E1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4726721"/>
            <a:ext cx="12192000" cy="2154659"/>
          </a:xfrm>
          <a:prstGeom prst="rect">
            <a:avLst/>
          </a:prstGeom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12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12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12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12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04.xml"/><Relationship Id="rId1" Type="http://schemas.openxmlformats.org/officeDocument/2006/relationships/slideLayout" Target="../slideLayouts/slideLayout1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5.xml"/><Relationship Id="rId1" Type="http://schemas.openxmlformats.org/officeDocument/2006/relationships/slideLayout" Target="../slideLayouts/slideLayout1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6.xml"/><Relationship Id="rId1" Type="http://schemas.openxmlformats.org/officeDocument/2006/relationships/slideLayout" Target="../slideLayouts/slideLayout12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fIQO-uJVfJs" TargetMode="External"/><Relationship Id="rId2" Type="http://schemas.openxmlformats.org/officeDocument/2006/relationships/notesSlide" Target="../notesSlides/notesSlide107.xml"/><Relationship Id="rId1" Type="http://schemas.openxmlformats.org/officeDocument/2006/relationships/slideLayout" Target="../slideLayouts/slideLayout1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8.xml"/><Relationship Id="rId1" Type="http://schemas.openxmlformats.org/officeDocument/2006/relationships/slideLayout" Target="../slideLayouts/slideLayout12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9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10.xml"/><Relationship Id="rId1" Type="http://schemas.openxmlformats.org/officeDocument/2006/relationships/slideLayout" Target="../slideLayouts/slideLayout12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111.xml"/><Relationship Id="rId1" Type="http://schemas.openxmlformats.org/officeDocument/2006/relationships/slideLayout" Target="../slideLayouts/slideLayout12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112.xml"/><Relationship Id="rId1" Type="http://schemas.openxmlformats.org/officeDocument/2006/relationships/slideLayout" Target="../slideLayouts/slideLayout12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113.xml"/><Relationship Id="rId1" Type="http://schemas.openxmlformats.org/officeDocument/2006/relationships/slideLayout" Target="../slideLayouts/slideLayout12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114.xml"/><Relationship Id="rId1" Type="http://schemas.openxmlformats.org/officeDocument/2006/relationships/slideLayout" Target="../slideLayouts/slideLayout12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15.xml"/><Relationship Id="rId1" Type="http://schemas.openxmlformats.org/officeDocument/2006/relationships/slideLayout" Target="../slideLayouts/slideLayout12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enti.com" TargetMode="External"/><Relationship Id="rId2" Type="http://schemas.openxmlformats.org/officeDocument/2006/relationships/notesSlide" Target="../notesSlides/notesSlide11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2.png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117.xml"/><Relationship Id="rId1" Type="http://schemas.openxmlformats.org/officeDocument/2006/relationships/slideLayout" Target="../slideLayouts/slideLayout12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118.xml"/><Relationship Id="rId1" Type="http://schemas.openxmlformats.org/officeDocument/2006/relationships/slideLayout" Target="../slideLayouts/slideLayout12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0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6.jpg"/><Relationship Id="rId4" Type="http://schemas.openxmlformats.org/officeDocument/2006/relationships/hyperlink" Target="http://www.youtube.com/watch?v=N70VQ77EX5U" TargetMode="Externa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3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7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1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1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7" Type="http://schemas.openxmlformats.org/officeDocument/2006/relationships/image" Target="../media/image67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1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1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1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1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5.jpg"/><Relationship Id="rId5" Type="http://schemas.openxmlformats.org/officeDocument/2006/relationships/image" Target="../media/image74.jpg"/><Relationship Id="rId4" Type="http://schemas.openxmlformats.org/officeDocument/2006/relationships/image" Target="../media/image73.jp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6.jpg"/></Relationships>
</file>

<file path=ppt/slides/_rels/slide7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jpg"/><Relationship Id="rId3" Type="http://schemas.openxmlformats.org/officeDocument/2006/relationships/image" Target="../media/image77.jpg"/><Relationship Id="rId7" Type="http://schemas.openxmlformats.org/officeDocument/2006/relationships/image" Target="../media/image81.jp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0.jpg"/><Relationship Id="rId5" Type="http://schemas.openxmlformats.org/officeDocument/2006/relationships/image" Target="../media/image79.jpg"/><Relationship Id="rId4" Type="http://schemas.openxmlformats.org/officeDocument/2006/relationships/image" Target="../media/image78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enti.com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6.jpg"/><Relationship Id="rId5" Type="http://schemas.openxmlformats.org/officeDocument/2006/relationships/image" Target="../media/image85.jpg"/><Relationship Id="rId4" Type="http://schemas.openxmlformats.org/officeDocument/2006/relationships/image" Target="../media/image84.jp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1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www.youtube.com/watch?v=V334O_phvUc&amp;t=119s" TargetMode="External"/><Relationship Id="rId5" Type="http://schemas.openxmlformats.org/officeDocument/2006/relationships/hyperlink" Target="https://www.youtube.com/watch?v=7XnUCVaBnVQ" TargetMode="External"/><Relationship Id="rId4" Type="http://schemas.openxmlformats.org/officeDocument/2006/relationships/hyperlink" Target="https://www.youtube.com/watch?v=8A0kljQU48U" TargetMode="Externa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1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1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1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0.jp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1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TEe-ejKd13E" TargetMode="External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1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o_SFgADCvKs" TargetMode="External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12.xml"/><Relationship Id="rId4" Type="http://schemas.openxmlformats.org/officeDocument/2006/relationships/hyperlink" Target="https://www.youtube.com/watch?v=Y7AbJeX7MWY" TargetMode="Externa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1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ObtEocVPEfc" TargetMode="External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12.xml"/><Relationship Id="rId4" Type="http://schemas.openxmlformats.org/officeDocument/2006/relationships/hyperlink" Target="https://www.youtube.com/watch?v=razBeplx0KY" TargetMode="Externa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1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1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1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12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12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12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g"/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3" name="Google Shape;233;p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25" y="2025"/>
            <a:ext cx="12192000" cy="685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Google Shape;234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9978" y="2020"/>
            <a:ext cx="2268332" cy="1426022"/>
          </a:xfrm>
          <a:prstGeom prst="rect">
            <a:avLst/>
          </a:prstGeom>
          <a:noFill/>
          <a:ln>
            <a:noFill/>
          </a:ln>
        </p:spPr>
      </p:pic>
      <p:sp>
        <p:nvSpPr>
          <p:cNvPr id="235" name="Google Shape;235;p1"/>
          <p:cNvSpPr txBox="1"/>
          <p:nvPr/>
        </p:nvSpPr>
        <p:spPr>
          <a:xfrm>
            <a:off x="521700" y="1840850"/>
            <a:ext cx="8789400" cy="298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lang="pl-PL" sz="4700" b="1">
                <a:solidFill>
                  <a:srgbClr val="0E468F"/>
                </a:solidFill>
                <a:latin typeface="Montserrat"/>
                <a:ea typeface="Montserrat"/>
                <a:cs typeface="Montserrat"/>
                <a:sym typeface="Montserrat"/>
              </a:rPr>
              <a:t>Szkolenie dla osób towarzyszących (tutorów)</a:t>
            </a:r>
            <a:endParaRPr sz="100" b="1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lang="pl-PL" sz="4700" b="1">
                <a:solidFill>
                  <a:srgbClr val="0E468F"/>
                </a:solidFill>
                <a:latin typeface="Montserrat"/>
                <a:ea typeface="Montserrat"/>
                <a:cs typeface="Montserrat"/>
                <a:sym typeface="Montserrat"/>
              </a:rPr>
              <a:t>w mobilnościach zawodowych </a:t>
            </a:r>
            <a:endParaRPr sz="100" b="1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36" name="Google Shape;236;p1"/>
          <p:cNvSpPr txBox="1"/>
          <p:nvPr/>
        </p:nvSpPr>
        <p:spPr>
          <a:xfrm>
            <a:off x="498479" y="5020959"/>
            <a:ext cx="4764300" cy="2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35"/>
          <p:cNvSpPr/>
          <p:nvPr/>
        </p:nvSpPr>
        <p:spPr>
          <a:xfrm rot="2580000">
            <a:off x="11431117" y="4841997"/>
            <a:ext cx="353391" cy="154609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6" name="Google Shape;326;p35"/>
          <p:cNvSpPr/>
          <p:nvPr/>
        </p:nvSpPr>
        <p:spPr>
          <a:xfrm rot="-2580000">
            <a:off x="10956247" y="4841996"/>
            <a:ext cx="353391" cy="154609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7" name="Google Shape;327;p35"/>
          <p:cNvSpPr txBox="1"/>
          <p:nvPr/>
        </p:nvSpPr>
        <p:spPr>
          <a:xfrm>
            <a:off x="217975" y="22672"/>
            <a:ext cx="67488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pl-PL" sz="2400" b="1">
                <a:solidFill>
                  <a:srgbClr val="206595"/>
                </a:solidFill>
                <a:latin typeface="Montserrat"/>
                <a:ea typeface="Montserrat"/>
                <a:cs typeface="Montserrat"/>
                <a:sym typeface="Montserrat"/>
              </a:rPr>
              <a:t>IDEA PROJEKTÓW MOBILNOŚCIOWYCH</a:t>
            </a:r>
            <a:endParaRPr sz="2400" b="1" i="0" u="none" strike="noStrike" cap="none">
              <a:solidFill>
                <a:srgbClr val="206595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328" name="Google Shape;328;p3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916638" y="962275"/>
            <a:ext cx="4358720" cy="4273331"/>
          </a:xfrm>
          <a:prstGeom prst="rect">
            <a:avLst/>
          </a:prstGeom>
          <a:noFill/>
          <a:ln>
            <a:noFill/>
          </a:ln>
        </p:spPr>
      </p:pic>
      <p:sp>
        <p:nvSpPr>
          <p:cNvPr id="329" name="Google Shape;329;p35"/>
          <p:cNvSpPr txBox="1"/>
          <p:nvPr/>
        </p:nvSpPr>
        <p:spPr>
          <a:xfrm>
            <a:off x="1241002" y="1212144"/>
            <a:ext cx="2752200" cy="820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pl-PL" sz="2200" dirty="0">
                <a:solidFill>
                  <a:srgbClr val="206595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Międzynarodowe doświadczenie</a:t>
            </a:r>
            <a:endParaRPr sz="2200" b="0" i="0" u="none" strike="noStrike" cap="none" dirty="0">
              <a:solidFill>
                <a:srgbClr val="206595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330" name="Google Shape;330;p35"/>
          <p:cNvSpPr txBox="1"/>
          <p:nvPr/>
        </p:nvSpPr>
        <p:spPr>
          <a:xfrm>
            <a:off x="2040300" y="4631816"/>
            <a:ext cx="2232600" cy="1050504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pl-PL" sz="2200" dirty="0">
                <a:solidFill>
                  <a:srgbClr val="206595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Umiejętności miękkie</a:t>
            </a:r>
            <a:endParaRPr sz="2200" b="0" i="0" u="none" strike="noStrike" cap="none" dirty="0">
              <a:solidFill>
                <a:srgbClr val="206595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331" name="Google Shape;331;p35"/>
          <p:cNvSpPr txBox="1"/>
          <p:nvPr/>
        </p:nvSpPr>
        <p:spPr>
          <a:xfrm>
            <a:off x="8211675" y="2104125"/>
            <a:ext cx="3214200" cy="430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pl-PL" sz="2200">
                <a:solidFill>
                  <a:srgbClr val="206595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Program zawodowy</a:t>
            </a:r>
            <a:endParaRPr sz="2200" b="0" i="0" u="none" strike="noStrike" cap="none">
              <a:solidFill>
                <a:srgbClr val="206595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332" name="Google Shape;332;p35"/>
          <p:cNvSpPr/>
          <p:nvPr/>
        </p:nvSpPr>
        <p:spPr>
          <a:xfrm>
            <a:off x="4272900" y="2334250"/>
            <a:ext cx="1581000" cy="6408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3" name="Google Shape;333;p35"/>
          <p:cNvSpPr/>
          <p:nvPr/>
        </p:nvSpPr>
        <p:spPr>
          <a:xfrm>
            <a:off x="6316050" y="2155500"/>
            <a:ext cx="1581000" cy="6408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4" name="Google Shape;334;p35"/>
          <p:cNvSpPr/>
          <p:nvPr/>
        </p:nvSpPr>
        <p:spPr>
          <a:xfrm>
            <a:off x="5186600" y="3937325"/>
            <a:ext cx="1581000" cy="6408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1" name="Google Shape;1321;p158"/>
          <p:cNvSpPr txBox="1"/>
          <p:nvPr/>
        </p:nvSpPr>
        <p:spPr>
          <a:xfrm>
            <a:off x="217975" y="1189800"/>
            <a:ext cx="11349000" cy="9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40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0E468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22" name="Google Shape;1322;p158"/>
          <p:cNvSpPr/>
          <p:nvPr/>
        </p:nvSpPr>
        <p:spPr>
          <a:xfrm rot="2580000">
            <a:off x="11431117" y="4841997"/>
            <a:ext cx="353391" cy="154609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23" name="Google Shape;1323;p158"/>
          <p:cNvSpPr/>
          <p:nvPr/>
        </p:nvSpPr>
        <p:spPr>
          <a:xfrm rot="-2580000">
            <a:off x="10956247" y="4841996"/>
            <a:ext cx="353391" cy="154609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24" name="Google Shape;1324;p158"/>
          <p:cNvSpPr txBox="1"/>
          <p:nvPr/>
        </p:nvSpPr>
        <p:spPr>
          <a:xfrm>
            <a:off x="0" y="4983524"/>
            <a:ext cx="121920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pl-PL" sz="1800">
                <a:solidFill>
                  <a:srgbClr val="206595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Wspieraj uczestników projektu i pozostałych członków zespołu projektowego</a:t>
            </a:r>
            <a:endParaRPr sz="1800" b="0" i="0" u="none" strike="noStrike" cap="none">
              <a:solidFill>
                <a:srgbClr val="206595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pic>
        <p:nvPicPr>
          <p:cNvPr id="1325" name="Google Shape;1325;p158"/>
          <p:cNvPicPr preferRelativeResize="0"/>
          <p:nvPr/>
        </p:nvPicPr>
        <p:blipFill rotWithShape="1">
          <a:blip r:embed="rId3">
            <a:alphaModFix/>
          </a:blip>
          <a:srcRect l="41212" t="27474" r="19849" b="26732"/>
          <a:stretch/>
        </p:blipFill>
        <p:spPr>
          <a:xfrm>
            <a:off x="3306617" y="905785"/>
            <a:ext cx="5846619" cy="3867414"/>
          </a:xfrm>
          <a:prstGeom prst="rect">
            <a:avLst/>
          </a:prstGeom>
          <a:noFill/>
          <a:ln>
            <a:noFill/>
          </a:ln>
        </p:spPr>
      </p:pic>
      <p:sp>
        <p:nvSpPr>
          <p:cNvPr id="1326" name="Google Shape;1326;p158"/>
          <p:cNvSpPr txBox="1"/>
          <p:nvPr/>
        </p:nvSpPr>
        <p:spPr>
          <a:xfrm>
            <a:off x="96055" y="76200"/>
            <a:ext cx="92766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pl-PL" sz="2400" b="1">
                <a:solidFill>
                  <a:srgbClr val="206595"/>
                </a:solidFill>
                <a:latin typeface="Montserrat"/>
                <a:ea typeface="Montserrat"/>
                <a:cs typeface="Montserrat"/>
                <a:sym typeface="Montserrat"/>
              </a:rPr>
              <a:t>ZADANIA TUTORA W OSTATNIEJ FAZIE PROJEKTU</a:t>
            </a:r>
            <a:endParaRPr sz="2400" b="1">
              <a:solidFill>
                <a:srgbClr val="206595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" name="Google Shape;1331;p159"/>
          <p:cNvSpPr txBox="1"/>
          <p:nvPr/>
        </p:nvSpPr>
        <p:spPr>
          <a:xfrm>
            <a:off x="217975" y="1189800"/>
            <a:ext cx="11349000" cy="9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40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0E468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32" name="Google Shape;1332;p159"/>
          <p:cNvSpPr/>
          <p:nvPr/>
        </p:nvSpPr>
        <p:spPr>
          <a:xfrm rot="2580000">
            <a:off x="11431117" y="4841997"/>
            <a:ext cx="353391" cy="154609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33" name="Google Shape;1333;p159"/>
          <p:cNvSpPr/>
          <p:nvPr/>
        </p:nvSpPr>
        <p:spPr>
          <a:xfrm rot="-2580000">
            <a:off x="10956247" y="4841996"/>
            <a:ext cx="353391" cy="154609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34" name="Google Shape;1334;p159"/>
          <p:cNvSpPr txBox="1"/>
          <p:nvPr/>
        </p:nvSpPr>
        <p:spPr>
          <a:xfrm>
            <a:off x="-94075" y="5168324"/>
            <a:ext cx="121920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pl-PL" sz="1800">
                <a:solidFill>
                  <a:srgbClr val="206595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Pozostań otwarty(a) na nowe wyzwania!</a:t>
            </a:r>
            <a:endParaRPr sz="1800" b="0" i="0" u="none" strike="noStrike" cap="none">
              <a:solidFill>
                <a:srgbClr val="206595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pic>
        <p:nvPicPr>
          <p:cNvPr id="1335" name="Google Shape;1335;p15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32952" y="1404200"/>
            <a:ext cx="5574850" cy="3692150"/>
          </a:xfrm>
          <a:prstGeom prst="rect">
            <a:avLst/>
          </a:prstGeom>
          <a:noFill/>
          <a:ln>
            <a:noFill/>
          </a:ln>
        </p:spPr>
      </p:pic>
      <p:sp>
        <p:nvSpPr>
          <p:cNvPr id="1336" name="Google Shape;1336;p159"/>
          <p:cNvSpPr txBox="1"/>
          <p:nvPr/>
        </p:nvSpPr>
        <p:spPr>
          <a:xfrm>
            <a:off x="96055" y="76200"/>
            <a:ext cx="92766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pl-PL" sz="2400" b="1">
                <a:solidFill>
                  <a:srgbClr val="206595"/>
                </a:solidFill>
                <a:latin typeface="Montserrat"/>
                <a:ea typeface="Montserrat"/>
                <a:cs typeface="Montserrat"/>
                <a:sym typeface="Montserrat"/>
              </a:rPr>
              <a:t>ZADANIA TUTORA W OSTATNIEJ FAZIE PROJEKTU</a:t>
            </a:r>
            <a:endParaRPr sz="2400" b="1">
              <a:solidFill>
                <a:srgbClr val="206595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" name="Google Shape;1341;p99"/>
          <p:cNvSpPr txBox="1"/>
          <p:nvPr/>
        </p:nvSpPr>
        <p:spPr>
          <a:xfrm>
            <a:off x="217975" y="1189800"/>
            <a:ext cx="11349000" cy="9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40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0E468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42" name="Google Shape;1342;p99"/>
          <p:cNvSpPr/>
          <p:nvPr/>
        </p:nvSpPr>
        <p:spPr>
          <a:xfrm rot="2580000">
            <a:off x="11431117" y="4841997"/>
            <a:ext cx="353391" cy="154609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43" name="Google Shape;1343;p99"/>
          <p:cNvSpPr/>
          <p:nvPr/>
        </p:nvSpPr>
        <p:spPr>
          <a:xfrm rot="-2580000">
            <a:off x="10956247" y="4841996"/>
            <a:ext cx="353391" cy="154609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44" name="Google Shape;1344;p99"/>
          <p:cNvSpPr txBox="1"/>
          <p:nvPr/>
        </p:nvSpPr>
        <p:spPr>
          <a:xfrm>
            <a:off x="-203525" y="5286674"/>
            <a:ext cx="121920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pl-PL" sz="1800">
                <a:solidFill>
                  <a:srgbClr val="206595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Pozostawaj w kontakcie z partnerami zagranicznymi</a:t>
            </a: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45" name="Google Shape;1345;p9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358425" y="1415550"/>
            <a:ext cx="5286974" cy="3512974"/>
          </a:xfrm>
          <a:prstGeom prst="rect">
            <a:avLst/>
          </a:prstGeom>
          <a:noFill/>
          <a:ln>
            <a:noFill/>
          </a:ln>
        </p:spPr>
      </p:pic>
      <p:sp>
        <p:nvSpPr>
          <p:cNvPr id="1346" name="Google Shape;1346;p99"/>
          <p:cNvSpPr txBox="1"/>
          <p:nvPr/>
        </p:nvSpPr>
        <p:spPr>
          <a:xfrm>
            <a:off x="96055" y="76200"/>
            <a:ext cx="92766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pl-PL" sz="2400" b="1">
                <a:solidFill>
                  <a:srgbClr val="206595"/>
                </a:solidFill>
                <a:latin typeface="Montserrat"/>
                <a:ea typeface="Montserrat"/>
                <a:cs typeface="Montserrat"/>
                <a:sym typeface="Montserrat"/>
              </a:rPr>
              <a:t>ZADANIA TUTORA W OSTATNIEJ FAZIE PROJEKTU</a:t>
            </a:r>
            <a:endParaRPr sz="2400" b="1">
              <a:solidFill>
                <a:srgbClr val="206595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" name="Google Shape;1351;p100"/>
          <p:cNvSpPr txBox="1"/>
          <p:nvPr/>
        </p:nvSpPr>
        <p:spPr>
          <a:xfrm>
            <a:off x="217975" y="1189800"/>
            <a:ext cx="11349000" cy="9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40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0E468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52" name="Google Shape;1352;p100"/>
          <p:cNvSpPr/>
          <p:nvPr/>
        </p:nvSpPr>
        <p:spPr>
          <a:xfrm rot="2580000">
            <a:off x="11431117" y="4841997"/>
            <a:ext cx="353391" cy="154609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53" name="Google Shape;1353;p100"/>
          <p:cNvSpPr/>
          <p:nvPr/>
        </p:nvSpPr>
        <p:spPr>
          <a:xfrm rot="-2580000">
            <a:off x="10956247" y="4841996"/>
            <a:ext cx="353391" cy="154609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54" name="Google Shape;1354;p10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86000" y="1285875"/>
            <a:ext cx="7620000" cy="4286250"/>
          </a:xfrm>
          <a:prstGeom prst="rect">
            <a:avLst/>
          </a:prstGeom>
          <a:noFill/>
          <a:ln>
            <a:noFill/>
          </a:ln>
        </p:spPr>
      </p:pic>
      <p:sp>
        <p:nvSpPr>
          <p:cNvPr id="1355" name="Google Shape;1355;p100"/>
          <p:cNvSpPr txBox="1"/>
          <p:nvPr/>
        </p:nvSpPr>
        <p:spPr>
          <a:xfrm>
            <a:off x="96055" y="76200"/>
            <a:ext cx="92766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pl-PL" sz="2400" b="1">
                <a:solidFill>
                  <a:srgbClr val="206595"/>
                </a:solidFill>
                <a:latin typeface="Montserrat"/>
                <a:ea typeface="Montserrat"/>
                <a:cs typeface="Montserrat"/>
                <a:sym typeface="Montserrat"/>
              </a:rPr>
              <a:t>ZADANIA TUTORA W OSTATNIEJ FAZIE PROJEKTU</a:t>
            </a:r>
            <a:endParaRPr sz="2400" b="1">
              <a:solidFill>
                <a:srgbClr val="206595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0" name="Google Shape;1360;g137b884ce38_2_28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19275" y="322968"/>
            <a:ext cx="6852494" cy="1174104"/>
          </a:xfrm>
          <a:prstGeom prst="rect">
            <a:avLst/>
          </a:prstGeom>
          <a:noFill/>
          <a:ln>
            <a:noFill/>
          </a:ln>
        </p:spPr>
      </p:pic>
      <p:sp>
        <p:nvSpPr>
          <p:cNvPr id="1361" name="Google Shape;1361;g137b884ce38_2_289"/>
          <p:cNvSpPr txBox="1"/>
          <p:nvPr/>
        </p:nvSpPr>
        <p:spPr>
          <a:xfrm>
            <a:off x="319275" y="2009875"/>
            <a:ext cx="7890600" cy="233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-PL" sz="4000" b="1">
                <a:solidFill>
                  <a:srgbClr val="206595"/>
                </a:solidFill>
                <a:latin typeface="Montserrat"/>
                <a:ea typeface="Montserrat"/>
                <a:cs typeface="Montserrat"/>
                <a:sym typeface="Montserrat"/>
              </a:rPr>
              <a:t>EWALUACJA W PROJEKCIE</a:t>
            </a:r>
            <a:endParaRPr sz="4000" b="1" i="0" u="none" strike="noStrike" cap="none">
              <a:solidFill>
                <a:srgbClr val="206595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9600"/>
              <a:buFont typeface="Arial"/>
              <a:buNone/>
            </a:pPr>
            <a:endParaRPr sz="9600" b="0" i="0" u="none" strike="noStrike" cap="none">
              <a:solidFill>
                <a:srgbClr val="0E468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62" name="Google Shape;1362;g137b884ce38_2_289"/>
          <p:cNvSpPr txBox="1"/>
          <p:nvPr/>
        </p:nvSpPr>
        <p:spPr>
          <a:xfrm>
            <a:off x="319275" y="3487675"/>
            <a:ext cx="7994700" cy="47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pl-PL" sz="2500">
                <a:solidFill>
                  <a:srgbClr val="0E468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czym jest ewaluacja i jak ją przeprowadzić</a:t>
            </a:r>
            <a:endParaRPr sz="2300" b="0" i="0" u="none" strike="noStrike" cap="none">
              <a:solidFill>
                <a:srgbClr val="FF0000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7" name="Google Shape;1367;p87"/>
          <p:cNvSpPr txBox="1"/>
          <p:nvPr/>
        </p:nvSpPr>
        <p:spPr>
          <a:xfrm>
            <a:off x="838200" y="2149525"/>
            <a:ext cx="104898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206595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l-PL" sz="1800">
                <a:solidFill>
                  <a:srgbClr val="2275A5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Ewaluacja to weryfikacja wartości lub cech projektu, jego skuteczności i efektywności.</a:t>
            </a:r>
            <a:endParaRPr sz="1800" b="0" i="0" u="none" strike="noStrike" cap="none">
              <a:solidFill>
                <a:srgbClr val="2275A5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368" name="Google Shape;1368;p87"/>
          <p:cNvSpPr txBox="1"/>
          <p:nvPr/>
        </p:nvSpPr>
        <p:spPr>
          <a:xfrm>
            <a:off x="677608" y="495541"/>
            <a:ext cx="7367700" cy="82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-PL" sz="2200" b="1">
                <a:solidFill>
                  <a:srgbClr val="206595"/>
                </a:solidFill>
                <a:latin typeface="Montserrat"/>
                <a:ea typeface="Montserrat"/>
                <a:cs typeface="Montserrat"/>
                <a:sym typeface="Montserrat"/>
              </a:rPr>
              <a:t>EWALUACJA</a:t>
            </a:r>
            <a:endParaRPr sz="2200" b="1">
              <a:solidFill>
                <a:srgbClr val="206595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-PL" sz="2200" b="1">
                <a:solidFill>
                  <a:srgbClr val="206595"/>
                </a:solidFill>
                <a:latin typeface="Montserrat"/>
                <a:ea typeface="Montserrat"/>
                <a:cs typeface="Montserrat"/>
                <a:sym typeface="Montserrat"/>
              </a:rPr>
              <a:t>Na czym polega?</a:t>
            </a:r>
            <a:endParaRPr sz="2200" b="1">
              <a:solidFill>
                <a:srgbClr val="206595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3" name="Google Shape;1373;p27"/>
          <p:cNvSpPr txBox="1">
            <a:spLocks noGrp="1"/>
          </p:cNvSpPr>
          <p:nvPr>
            <p:ph type="body" idx="4294967295"/>
          </p:nvPr>
        </p:nvSpPr>
        <p:spPr>
          <a:xfrm>
            <a:off x="0" y="1657350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628650" lvl="0" indent="-51435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2275A5"/>
              </a:buClr>
              <a:buSzPts val="1800"/>
              <a:buFont typeface="Montserrat Medium"/>
              <a:buAutoNum type="arabicPeriod"/>
            </a:pPr>
            <a:r>
              <a:rPr lang="pl-PL" sz="1800">
                <a:solidFill>
                  <a:srgbClr val="2275A5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Zbierz grupę po mobilności/zajęciach.</a:t>
            </a:r>
            <a:endParaRPr sz="1800">
              <a:solidFill>
                <a:srgbClr val="2275A5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628650" lvl="0" indent="-51435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2275A5"/>
              </a:buClr>
              <a:buSzPts val="1800"/>
              <a:buFont typeface="Montserrat Medium"/>
              <a:buAutoNum type="arabicPeriod"/>
            </a:pPr>
            <a:r>
              <a:rPr lang="pl-PL" sz="1800">
                <a:solidFill>
                  <a:srgbClr val="2275A5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Korzystaj z różnych narzędzi do zbierania informacji zwrotnych od uczestników.</a:t>
            </a:r>
            <a:endParaRPr sz="1800">
              <a:solidFill>
                <a:srgbClr val="2275A5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628650" lvl="0" indent="-51435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2275A5"/>
              </a:buClr>
              <a:buSzPts val="1800"/>
              <a:buFont typeface="Montserrat Medium"/>
              <a:buAutoNum type="arabicPeriod"/>
            </a:pPr>
            <a:r>
              <a:rPr lang="pl-PL" sz="1800">
                <a:solidFill>
                  <a:srgbClr val="2275A5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Zapisz kluczowe elementy z komentarzy.</a:t>
            </a:r>
            <a:endParaRPr sz="1800">
              <a:solidFill>
                <a:srgbClr val="2275A5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628650" lvl="0" indent="-51435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2275A5"/>
              </a:buClr>
              <a:buSzPts val="1800"/>
              <a:buFont typeface="Montserrat Medium"/>
              <a:buAutoNum type="arabicPeriod"/>
            </a:pPr>
            <a:r>
              <a:rPr lang="pl-PL" sz="1800">
                <a:solidFill>
                  <a:srgbClr val="2275A5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Przeanalizuj dane i zaznacz różnice między celami i wynikami projektów.</a:t>
            </a:r>
            <a:endParaRPr sz="1800">
              <a:solidFill>
                <a:srgbClr val="2275A5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628650" lvl="0" indent="-51435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2275A5"/>
              </a:buClr>
              <a:buSzPts val="1800"/>
              <a:buFont typeface="Montserrat Medium"/>
              <a:buAutoNum type="arabicPeriod"/>
            </a:pPr>
            <a:r>
              <a:rPr lang="pl-PL" sz="1800">
                <a:solidFill>
                  <a:srgbClr val="2275A5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Zaproponuj zmiany/uaktualnienia dla przyszłych projektów.</a:t>
            </a:r>
            <a:endParaRPr sz="1800">
              <a:solidFill>
                <a:srgbClr val="2275A5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374" name="Google Shape;1374;p27"/>
          <p:cNvSpPr txBox="1"/>
          <p:nvPr/>
        </p:nvSpPr>
        <p:spPr>
          <a:xfrm>
            <a:off x="677608" y="495541"/>
            <a:ext cx="7367700" cy="82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-PL" sz="2200" b="1">
                <a:solidFill>
                  <a:srgbClr val="206595"/>
                </a:solidFill>
                <a:latin typeface="Montserrat"/>
                <a:ea typeface="Montserrat"/>
                <a:cs typeface="Montserrat"/>
                <a:sym typeface="Montserrat"/>
              </a:rPr>
              <a:t>EWALUACJA</a:t>
            </a:r>
            <a:endParaRPr sz="2200" b="1">
              <a:solidFill>
                <a:srgbClr val="206595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-PL" sz="2200" b="1">
                <a:solidFill>
                  <a:srgbClr val="206595"/>
                </a:solidFill>
                <a:latin typeface="Montserrat"/>
                <a:ea typeface="Montserrat"/>
                <a:cs typeface="Montserrat"/>
                <a:sym typeface="Montserrat"/>
              </a:rPr>
              <a:t>Jak przeprowadzić ewaluację?</a:t>
            </a:r>
            <a:endParaRPr sz="2200" b="1">
              <a:solidFill>
                <a:srgbClr val="206595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9" name="Google Shape;1379;p88"/>
          <p:cNvSpPr txBox="1"/>
          <p:nvPr/>
        </p:nvSpPr>
        <p:spPr>
          <a:xfrm>
            <a:off x="1494425" y="2620375"/>
            <a:ext cx="9621600" cy="205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l-PL" sz="1800">
                <a:solidFill>
                  <a:srgbClr val="2275A5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ankieta</a:t>
            </a:r>
            <a:endParaRPr sz="1800" b="0" i="0" u="none" strike="noStrike" cap="none">
              <a:solidFill>
                <a:srgbClr val="2275A5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45720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2275A5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45720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l-PL" sz="1800">
                <a:solidFill>
                  <a:srgbClr val="2275A5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metoda kosza i walizki</a:t>
            </a:r>
            <a:endParaRPr sz="1800" b="0" i="0" u="none" strike="noStrike" cap="none">
              <a:solidFill>
                <a:srgbClr val="2275A5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45720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l-PL" sz="1800" b="0" i="0" u="sng" strike="noStrike" cap="none">
                <a:solidFill>
                  <a:srgbClr val="2275A5"/>
                </a:solidFill>
                <a:latin typeface="Montserrat Medium"/>
                <a:ea typeface="Montserrat Medium"/>
                <a:cs typeface="Montserrat Medium"/>
                <a:sym typeface="Montserrat Medium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https://www.youtube.com/watch?v=fIQO-uJVfJs</a:t>
            </a:r>
            <a:endParaRPr sz="1800" b="0" i="0" u="none" strike="noStrike" cap="none">
              <a:solidFill>
                <a:srgbClr val="2275A5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45720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l-PL" sz="1800" b="0" i="0" u="none" strike="noStrike" cap="none">
                <a:solidFill>
                  <a:srgbClr val="2275A5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endParaRPr sz="1800" b="0" i="0" u="none" strike="noStrike" cap="none">
              <a:solidFill>
                <a:srgbClr val="2275A5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45720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l-PL" sz="1800">
                <a:solidFill>
                  <a:srgbClr val="2275A5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metoda szkieletu ryby</a:t>
            </a:r>
            <a:endParaRPr sz="1800" b="0" i="0" u="none" strike="noStrike" cap="none">
              <a:solidFill>
                <a:srgbClr val="2275A5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380" name="Google Shape;1380;p88"/>
          <p:cNvSpPr/>
          <p:nvPr/>
        </p:nvSpPr>
        <p:spPr>
          <a:xfrm>
            <a:off x="1494426" y="2620368"/>
            <a:ext cx="446400" cy="426300"/>
          </a:xfrm>
          <a:prstGeom prst="diamond">
            <a:avLst/>
          </a:prstGeom>
          <a:solidFill>
            <a:srgbClr val="1A78A4"/>
          </a:solidFill>
          <a:ln w="254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81" name="Google Shape;1381;p88"/>
          <p:cNvSpPr/>
          <p:nvPr/>
        </p:nvSpPr>
        <p:spPr>
          <a:xfrm>
            <a:off x="1494426" y="3275268"/>
            <a:ext cx="446400" cy="426300"/>
          </a:xfrm>
          <a:prstGeom prst="diamond">
            <a:avLst/>
          </a:prstGeom>
          <a:solidFill>
            <a:srgbClr val="1A78A4"/>
          </a:solidFill>
          <a:ln w="254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82" name="Google Shape;1382;p88"/>
          <p:cNvSpPr/>
          <p:nvPr/>
        </p:nvSpPr>
        <p:spPr>
          <a:xfrm>
            <a:off x="1494426" y="4155368"/>
            <a:ext cx="446400" cy="426300"/>
          </a:xfrm>
          <a:prstGeom prst="diamond">
            <a:avLst/>
          </a:prstGeom>
          <a:solidFill>
            <a:srgbClr val="1A78A4"/>
          </a:solidFill>
          <a:ln w="254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83" name="Google Shape;1383;p88"/>
          <p:cNvSpPr txBox="1"/>
          <p:nvPr/>
        </p:nvSpPr>
        <p:spPr>
          <a:xfrm>
            <a:off x="677608" y="495541"/>
            <a:ext cx="7367700" cy="82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-PL" sz="2200" b="1">
                <a:solidFill>
                  <a:srgbClr val="206595"/>
                </a:solidFill>
                <a:latin typeface="Montserrat"/>
                <a:ea typeface="Montserrat"/>
                <a:cs typeface="Montserrat"/>
                <a:sym typeface="Montserrat"/>
              </a:rPr>
              <a:t>EWALUACJA</a:t>
            </a:r>
            <a:endParaRPr sz="2200" b="1">
              <a:solidFill>
                <a:srgbClr val="206595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-PL" sz="2200" b="1">
                <a:solidFill>
                  <a:srgbClr val="206595"/>
                </a:solidFill>
                <a:latin typeface="Montserrat"/>
                <a:ea typeface="Montserrat"/>
                <a:cs typeface="Montserrat"/>
                <a:sym typeface="Montserrat"/>
              </a:rPr>
              <a:t>Narzędzia do przeprowadzenia ewaluacji</a:t>
            </a:r>
            <a:endParaRPr sz="2200" b="1">
              <a:solidFill>
                <a:srgbClr val="206595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8" name="Google Shape;1388;p90"/>
          <p:cNvSpPr txBox="1"/>
          <p:nvPr/>
        </p:nvSpPr>
        <p:spPr>
          <a:xfrm>
            <a:off x="677600" y="1832600"/>
            <a:ext cx="10023300" cy="263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275A5"/>
              </a:buClr>
              <a:buSzPts val="1800"/>
              <a:buFont typeface="Montserrat Medium"/>
              <a:buAutoNum type="arabicPeriod"/>
            </a:pPr>
            <a:r>
              <a:rPr lang="pl-PL" sz="1800">
                <a:solidFill>
                  <a:srgbClr val="2275A5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Czy uważasz, że projekt spełnił Twoje oczekiwania?</a:t>
            </a:r>
            <a:endParaRPr sz="1800">
              <a:solidFill>
                <a:srgbClr val="2275A5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275A5"/>
              </a:buClr>
              <a:buSzPts val="1800"/>
              <a:buFont typeface="Montserrat Medium"/>
              <a:buAutoNum type="arabicPeriod"/>
            </a:pPr>
            <a:r>
              <a:rPr lang="pl-PL" sz="1800">
                <a:solidFill>
                  <a:srgbClr val="2275A5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Jak oceniasz przydatność projektu w swojej edukacji zawodowej?</a:t>
            </a:r>
            <a:endParaRPr sz="1800">
              <a:solidFill>
                <a:srgbClr val="2275A5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275A5"/>
              </a:buClr>
              <a:buSzPts val="1800"/>
              <a:buFont typeface="Montserrat Medium"/>
              <a:buAutoNum type="arabicPeriod"/>
            </a:pPr>
            <a:r>
              <a:rPr lang="pl-PL" sz="1800">
                <a:solidFill>
                  <a:srgbClr val="2275A5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Czy udział w projekcie poprawił Twoje umiejętności językowe?</a:t>
            </a:r>
            <a:endParaRPr sz="1800">
              <a:solidFill>
                <a:srgbClr val="2275A5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275A5"/>
              </a:buClr>
              <a:buSzPts val="1800"/>
              <a:buFont typeface="Montserrat Medium"/>
              <a:buAutoNum type="arabicPeriod"/>
            </a:pPr>
            <a:r>
              <a:rPr lang="pl-PL" sz="1800">
                <a:solidFill>
                  <a:srgbClr val="2275A5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Jakie problemy miałeś w ciągu tygodnia/projektu?</a:t>
            </a:r>
            <a:endParaRPr sz="1800">
              <a:solidFill>
                <a:srgbClr val="2275A5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275A5"/>
              </a:buClr>
              <a:buSzPts val="1800"/>
              <a:buFont typeface="Montserrat Medium"/>
              <a:buAutoNum type="arabicPeriod"/>
            </a:pPr>
            <a:r>
              <a:rPr lang="pl-PL" sz="1800">
                <a:solidFill>
                  <a:srgbClr val="2275A5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Czy powierzone Ci zadania były adekwatne do Twoich kompetencji?</a:t>
            </a:r>
            <a:endParaRPr sz="1800">
              <a:solidFill>
                <a:srgbClr val="2275A5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275A5"/>
              </a:buClr>
              <a:buSzPts val="1800"/>
              <a:buFont typeface="Montserrat Medium"/>
              <a:buAutoNum type="arabicPeriod"/>
            </a:pPr>
            <a:r>
              <a:rPr lang="pl-PL" sz="1800">
                <a:solidFill>
                  <a:srgbClr val="2275A5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Czy poleciłbyś swoim młodszym kolegom udział w takim projekcie? (dlaczego? Dlaczego nie?)</a:t>
            </a:r>
            <a:endParaRPr sz="1800">
              <a:solidFill>
                <a:srgbClr val="2275A5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89" name="Google Shape;1389;p90"/>
          <p:cNvSpPr txBox="1"/>
          <p:nvPr/>
        </p:nvSpPr>
        <p:spPr>
          <a:xfrm>
            <a:off x="677608" y="495541"/>
            <a:ext cx="7367700" cy="82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-PL" sz="2200" b="1">
                <a:solidFill>
                  <a:srgbClr val="206595"/>
                </a:solidFill>
                <a:latin typeface="Montserrat"/>
                <a:ea typeface="Montserrat"/>
                <a:cs typeface="Montserrat"/>
                <a:sym typeface="Montserrat"/>
              </a:rPr>
              <a:t>EWALUACJA I MONITORING</a:t>
            </a:r>
            <a:endParaRPr sz="2200" b="1">
              <a:solidFill>
                <a:srgbClr val="206595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-PL" sz="2200" b="1">
                <a:solidFill>
                  <a:srgbClr val="206595"/>
                </a:solidFill>
                <a:latin typeface="Montserrat"/>
                <a:ea typeface="Montserrat"/>
                <a:cs typeface="Montserrat"/>
                <a:sym typeface="Montserrat"/>
              </a:rPr>
              <a:t>Przykładowe pytania</a:t>
            </a:r>
            <a:endParaRPr sz="2200" b="1">
              <a:solidFill>
                <a:srgbClr val="206595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4" name="Google Shape;1394;g137b884ce38_2_264"/>
          <p:cNvSpPr txBox="1"/>
          <p:nvPr/>
        </p:nvSpPr>
        <p:spPr>
          <a:xfrm>
            <a:off x="217975" y="1189800"/>
            <a:ext cx="11349000" cy="9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40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0E468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5" name="Google Shape;1395;g137b884ce38_2_264"/>
          <p:cNvSpPr/>
          <p:nvPr/>
        </p:nvSpPr>
        <p:spPr>
          <a:xfrm rot="2578233">
            <a:off x="11431278" y="4842023"/>
            <a:ext cx="353422" cy="154531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6" name="Google Shape;1396;g137b884ce38_2_264"/>
          <p:cNvSpPr/>
          <p:nvPr/>
        </p:nvSpPr>
        <p:spPr>
          <a:xfrm rot="-2578233">
            <a:off x="10956201" y="4842134"/>
            <a:ext cx="353422" cy="154531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7" name="Google Shape;1397;g137b884ce38_2_264"/>
          <p:cNvSpPr txBox="1"/>
          <p:nvPr/>
        </p:nvSpPr>
        <p:spPr>
          <a:xfrm>
            <a:off x="3078480" y="4578132"/>
            <a:ext cx="70104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98" name="Google Shape;1398;g137b884ce38_2_26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968700" y="1281725"/>
            <a:ext cx="2773680" cy="3460660"/>
          </a:xfrm>
          <a:prstGeom prst="rect">
            <a:avLst/>
          </a:prstGeom>
          <a:noFill/>
          <a:ln>
            <a:noFill/>
          </a:ln>
        </p:spPr>
      </p:pic>
      <p:sp>
        <p:nvSpPr>
          <p:cNvPr id="1399" name="Google Shape;1399;g137b884ce38_2_264"/>
          <p:cNvSpPr txBox="1"/>
          <p:nvPr/>
        </p:nvSpPr>
        <p:spPr>
          <a:xfrm>
            <a:off x="217975" y="22675"/>
            <a:ext cx="9801900" cy="8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</a:pPr>
            <a:r>
              <a:rPr lang="pl-PL" sz="2400" b="1">
                <a:solidFill>
                  <a:srgbClr val="206595"/>
                </a:solidFill>
                <a:latin typeface="Montserrat"/>
                <a:ea typeface="Montserrat"/>
                <a:cs typeface="Montserrat"/>
                <a:sym typeface="Montserrat"/>
              </a:rPr>
              <a:t>NIM PRZEJDZIEMY DO KOLEJNEJ SEKCJI </a:t>
            </a:r>
            <a:endParaRPr sz="2400" b="1">
              <a:solidFill>
                <a:srgbClr val="206595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206595"/>
              </a:buClr>
              <a:buSzPts val="2400"/>
              <a:buFont typeface="Montserrat"/>
              <a:buChar char="-"/>
            </a:pPr>
            <a:r>
              <a:rPr lang="pl-PL" sz="2400" b="1">
                <a:solidFill>
                  <a:srgbClr val="206595"/>
                </a:solidFill>
                <a:latin typeface="Montserrat"/>
                <a:ea typeface="Montserrat"/>
                <a:cs typeface="Montserrat"/>
                <a:sym typeface="Montserrat"/>
              </a:rPr>
              <a:t>CZY MACIE PAŃSTWO PYTANIA?</a:t>
            </a:r>
            <a:endParaRPr sz="2400" b="1">
              <a:solidFill>
                <a:srgbClr val="206595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37"/>
          <p:cNvSpPr txBox="1"/>
          <p:nvPr/>
        </p:nvSpPr>
        <p:spPr>
          <a:xfrm>
            <a:off x="217975" y="1189800"/>
            <a:ext cx="11349000" cy="9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40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0E468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0" name="Google Shape;340;p37"/>
          <p:cNvSpPr/>
          <p:nvPr/>
        </p:nvSpPr>
        <p:spPr>
          <a:xfrm rot="2580000">
            <a:off x="11431117" y="4841997"/>
            <a:ext cx="353391" cy="154609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1" name="Google Shape;341;p37"/>
          <p:cNvSpPr/>
          <p:nvPr/>
        </p:nvSpPr>
        <p:spPr>
          <a:xfrm rot="-2580000">
            <a:off x="10956247" y="4841996"/>
            <a:ext cx="353391" cy="154609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2" name="Google Shape;342;p37"/>
          <p:cNvSpPr txBox="1"/>
          <p:nvPr/>
        </p:nvSpPr>
        <p:spPr>
          <a:xfrm>
            <a:off x="217975" y="22672"/>
            <a:ext cx="67488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pl-PL" sz="2400" b="1">
                <a:solidFill>
                  <a:srgbClr val="206595"/>
                </a:solidFill>
                <a:latin typeface="Montserrat"/>
                <a:ea typeface="Montserrat"/>
                <a:cs typeface="Montserrat"/>
                <a:sym typeface="Montserrat"/>
              </a:rPr>
              <a:t>ETAPY PROJEKTU MOBILNOŚCI VET</a:t>
            </a:r>
            <a:endParaRPr sz="2400" b="1" i="0" u="none" strike="noStrike" cap="none">
              <a:solidFill>
                <a:srgbClr val="206595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43" name="Google Shape;343;p37"/>
          <p:cNvSpPr txBox="1"/>
          <p:nvPr/>
        </p:nvSpPr>
        <p:spPr>
          <a:xfrm>
            <a:off x="3078480" y="4578132"/>
            <a:ext cx="7010400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44" name="Google Shape;344;p3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70563" y="1009826"/>
            <a:ext cx="8850873" cy="4698125"/>
          </a:xfrm>
          <a:prstGeom prst="rect">
            <a:avLst/>
          </a:prstGeom>
          <a:noFill/>
          <a:ln>
            <a:noFill/>
          </a:ln>
        </p:spPr>
      </p:pic>
      <p:sp>
        <p:nvSpPr>
          <p:cNvPr id="345" name="Google Shape;345;p37"/>
          <p:cNvSpPr txBox="1"/>
          <p:nvPr/>
        </p:nvSpPr>
        <p:spPr>
          <a:xfrm>
            <a:off x="1880050" y="2516141"/>
            <a:ext cx="2595900" cy="1209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pl-PL" sz="2200" dirty="0">
                <a:solidFill>
                  <a:srgbClr val="206595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Przed rozpoczęciem mobilności </a:t>
            </a:r>
            <a:endParaRPr sz="2200" b="0" i="0" u="none" strike="noStrike" cap="none" dirty="0">
              <a:solidFill>
                <a:srgbClr val="206595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346" name="Google Shape;346;p37"/>
          <p:cNvSpPr txBox="1"/>
          <p:nvPr/>
        </p:nvSpPr>
        <p:spPr>
          <a:xfrm>
            <a:off x="4787326" y="2710841"/>
            <a:ext cx="2595900" cy="1050504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pl-PL" sz="2200" dirty="0">
                <a:solidFill>
                  <a:srgbClr val="206595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W trakcie mobilności</a:t>
            </a:r>
            <a:endParaRPr sz="2200" b="0" i="0" u="none" strike="noStrike" cap="none" dirty="0">
              <a:solidFill>
                <a:srgbClr val="206595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347" name="Google Shape;347;p37"/>
          <p:cNvSpPr txBox="1"/>
          <p:nvPr/>
        </p:nvSpPr>
        <p:spPr>
          <a:xfrm>
            <a:off x="7919049" y="2516141"/>
            <a:ext cx="2392901" cy="143984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pl-PL" sz="2200" dirty="0">
                <a:solidFill>
                  <a:srgbClr val="206595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Po zakończeniu mobilności</a:t>
            </a:r>
            <a:endParaRPr sz="2200" b="0" i="0" u="none" strike="noStrike" cap="none" dirty="0">
              <a:solidFill>
                <a:srgbClr val="206595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4" name="Google Shape;1404;g137b884ce38_2_29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19275" y="322968"/>
            <a:ext cx="6852494" cy="1174104"/>
          </a:xfrm>
          <a:prstGeom prst="rect">
            <a:avLst/>
          </a:prstGeom>
          <a:noFill/>
          <a:ln>
            <a:noFill/>
          </a:ln>
        </p:spPr>
      </p:pic>
      <p:sp>
        <p:nvSpPr>
          <p:cNvPr id="1405" name="Google Shape;1405;g137b884ce38_2_296"/>
          <p:cNvSpPr txBox="1"/>
          <p:nvPr/>
        </p:nvSpPr>
        <p:spPr>
          <a:xfrm>
            <a:off x="319275" y="2009875"/>
            <a:ext cx="7890600" cy="387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-PL" sz="4000" b="1">
                <a:solidFill>
                  <a:srgbClr val="206595"/>
                </a:solidFill>
                <a:latin typeface="Montserrat"/>
                <a:ea typeface="Montserrat"/>
                <a:cs typeface="Montserrat"/>
                <a:sym typeface="Montserrat"/>
              </a:rPr>
              <a:t>PODSUMOWANIE ZADAŃ</a:t>
            </a:r>
            <a:endParaRPr sz="4000" b="1">
              <a:solidFill>
                <a:srgbClr val="206595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-PL" sz="4000" b="1">
                <a:solidFill>
                  <a:srgbClr val="206595"/>
                </a:solidFill>
                <a:latin typeface="Montserrat"/>
                <a:ea typeface="Montserrat"/>
                <a:cs typeface="Montserrat"/>
                <a:sym typeface="Montserrat"/>
              </a:rPr>
              <a:t>OPIEKUNA GRUPY</a:t>
            </a:r>
            <a:endParaRPr sz="4000" b="1">
              <a:solidFill>
                <a:srgbClr val="206595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marR="0" lvl="0" indent="-4826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206595"/>
              </a:buClr>
              <a:buSzPts val="4000"/>
              <a:buFont typeface="Montserrat"/>
              <a:buChar char="-"/>
            </a:pPr>
            <a:r>
              <a:rPr lang="pl-PL" sz="4000" b="1">
                <a:solidFill>
                  <a:srgbClr val="206595"/>
                </a:solidFill>
                <a:latin typeface="Montserrat"/>
                <a:ea typeface="Montserrat"/>
                <a:cs typeface="Montserrat"/>
                <a:sym typeface="Montserrat"/>
              </a:rPr>
              <a:t>CHECKLISTA</a:t>
            </a:r>
            <a:endParaRPr sz="4000" b="1">
              <a:solidFill>
                <a:srgbClr val="206595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9600"/>
              <a:buFont typeface="Arial"/>
              <a:buNone/>
            </a:pPr>
            <a:endParaRPr sz="9600" b="0" i="0" u="none" strike="noStrike" cap="none">
              <a:solidFill>
                <a:srgbClr val="0E468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6" name="Google Shape;1406;g137b884ce38_2_296"/>
          <p:cNvSpPr txBox="1"/>
          <p:nvPr/>
        </p:nvSpPr>
        <p:spPr>
          <a:xfrm>
            <a:off x="281491" y="4642120"/>
            <a:ext cx="11605500" cy="12464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-PL" sz="2500" dirty="0">
                <a:solidFill>
                  <a:srgbClr val="0E468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* Każdy projekt jest specyficzny – upewnij się,  że stosujesz tylko elementy które są wymagane przez Twoją instytucję</a:t>
            </a:r>
            <a:endParaRPr sz="2500" dirty="0">
              <a:solidFill>
                <a:srgbClr val="0E468F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endParaRPr sz="2500" dirty="0">
              <a:solidFill>
                <a:srgbClr val="0E468F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1" name="Google Shape;1411;p102"/>
          <p:cNvSpPr txBox="1"/>
          <p:nvPr/>
        </p:nvSpPr>
        <p:spPr>
          <a:xfrm>
            <a:off x="561340" y="848240"/>
            <a:ext cx="10221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pl-PL" sz="2000" b="1">
                <a:solidFill>
                  <a:srgbClr val="206595"/>
                </a:solidFill>
                <a:latin typeface="Montserrat"/>
                <a:ea typeface="Montserrat"/>
                <a:cs typeface="Montserrat"/>
                <a:sym typeface="Montserrat"/>
              </a:rPr>
              <a:t>PRZED ROZPOCZĘCIEM MOBILNOŚCI</a:t>
            </a:r>
            <a:endParaRPr sz="2000" b="1" i="0" u="none" strike="noStrike" cap="none">
              <a:solidFill>
                <a:srgbClr val="206595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412" name="Google Shape;1412;p102"/>
          <p:cNvSpPr/>
          <p:nvPr/>
        </p:nvSpPr>
        <p:spPr>
          <a:xfrm>
            <a:off x="497224" y="1947479"/>
            <a:ext cx="446400" cy="426300"/>
          </a:xfrm>
          <a:prstGeom prst="diamond">
            <a:avLst/>
          </a:prstGeom>
          <a:solidFill>
            <a:srgbClr val="2275A5"/>
          </a:solidFill>
          <a:ln w="25400" cap="flat" cmpd="sng">
            <a:solidFill>
              <a:srgbClr val="77B94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13" name="Google Shape;1413;p102"/>
          <p:cNvSpPr/>
          <p:nvPr/>
        </p:nvSpPr>
        <p:spPr>
          <a:xfrm>
            <a:off x="495476" y="2641166"/>
            <a:ext cx="446400" cy="426300"/>
          </a:xfrm>
          <a:prstGeom prst="diamond">
            <a:avLst/>
          </a:prstGeom>
          <a:solidFill>
            <a:srgbClr val="2275A5"/>
          </a:solidFill>
          <a:ln w="25400" cap="flat" cmpd="sng">
            <a:solidFill>
              <a:srgbClr val="77B94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14" name="Google Shape;1414;p102"/>
          <p:cNvSpPr/>
          <p:nvPr/>
        </p:nvSpPr>
        <p:spPr>
          <a:xfrm>
            <a:off x="8411562" y="2440611"/>
            <a:ext cx="446400" cy="426300"/>
          </a:xfrm>
          <a:prstGeom prst="diamond">
            <a:avLst/>
          </a:prstGeom>
          <a:solidFill>
            <a:srgbClr val="2275A5"/>
          </a:solidFill>
          <a:ln w="25400" cap="flat" cmpd="sng">
            <a:solidFill>
              <a:srgbClr val="77B94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15" name="Google Shape;1415;p102"/>
          <p:cNvSpPr/>
          <p:nvPr/>
        </p:nvSpPr>
        <p:spPr>
          <a:xfrm>
            <a:off x="4372011" y="1463124"/>
            <a:ext cx="446400" cy="426300"/>
          </a:xfrm>
          <a:prstGeom prst="diamond">
            <a:avLst/>
          </a:prstGeom>
          <a:solidFill>
            <a:srgbClr val="2275A5"/>
          </a:solidFill>
          <a:ln w="25400" cap="flat" cmpd="sng">
            <a:solidFill>
              <a:srgbClr val="77B94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16" name="Google Shape;1416;p102"/>
          <p:cNvSpPr/>
          <p:nvPr/>
        </p:nvSpPr>
        <p:spPr>
          <a:xfrm>
            <a:off x="492346" y="4534036"/>
            <a:ext cx="446400" cy="426300"/>
          </a:xfrm>
          <a:prstGeom prst="diamond">
            <a:avLst/>
          </a:prstGeom>
          <a:solidFill>
            <a:srgbClr val="2275A5"/>
          </a:solidFill>
          <a:ln w="25400" cap="flat" cmpd="sng">
            <a:solidFill>
              <a:srgbClr val="77B94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17" name="Google Shape;1417;p102"/>
          <p:cNvSpPr/>
          <p:nvPr/>
        </p:nvSpPr>
        <p:spPr>
          <a:xfrm>
            <a:off x="497226" y="3587593"/>
            <a:ext cx="446400" cy="426300"/>
          </a:xfrm>
          <a:prstGeom prst="diamond">
            <a:avLst/>
          </a:prstGeom>
          <a:solidFill>
            <a:srgbClr val="2275A5"/>
          </a:solidFill>
          <a:ln w="25400" cap="flat" cmpd="sng">
            <a:solidFill>
              <a:srgbClr val="77B94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18" name="Google Shape;1418;p102"/>
          <p:cNvSpPr/>
          <p:nvPr/>
        </p:nvSpPr>
        <p:spPr>
          <a:xfrm>
            <a:off x="4372011" y="2559936"/>
            <a:ext cx="446400" cy="426300"/>
          </a:xfrm>
          <a:prstGeom prst="diamond">
            <a:avLst/>
          </a:prstGeom>
          <a:solidFill>
            <a:srgbClr val="2275A5"/>
          </a:solidFill>
          <a:ln w="25400" cap="flat" cmpd="sng">
            <a:solidFill>
              <a:srgbClr val="77B94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19" name="Google Shape;1419;p102"/>
          <p:cNvSpPr/>
          <p:nvPr/>
        </p:nvSpPr>
        <p:spPr>
          <a:xfrm>
            <a:off x="8474969" y="5731912"/>
            <a:ext cx="446400" cy="426300"/>
          </a:xfrm>
          <a:prstGeom prst="diamond">
            <a:avLst/>
          </a:prstGeom>
          <a:solidFill>
            <a:srgbClr val="2275A5"/>
          </a:solidFill>
          <a:ln w="25400" cap="flat" cmpd="sng">
            <a:solidFill>
              <a:srgbClr val="77B94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20" name="Google Shape;1420;p102"/>
          <p:cNvSpPr/>
          <p:nvPr/>
        </p:nvSpPr>
        <p:spPr>
          <a:xfrm>
            <a:off x="8474947" y="4059075"/>
            <a:ext cx="446400" cy="426300"/>
          </a:xfrm>
          <a:prstGeom prst="diamond">
            <a:avLst/>
          </a:prstGeom>
          <a:solidFill>
            <a:srgbClr val="2275A5"/>
          </a:solidFill>
          <a:ln w="25400" cap="flat" cmpd="sng">
            <a:solidFill>
              <a:srgbClr val="77B94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21" name="Google Shape;1421;p102"/>
          <p:cNvSpPr/>
          <p:nvPr/>
        </p:nvSpPr>
        <p:spPr>
          <a:xfrm>
            <a:off x="8411547" y="3277027"/>
            <a:ext cx="446400" cy="426300"/>
          </a:xfrm>
          <a:prstGeom prst="diamond">
            <a:avLst/>
          </a:prstGeom>
          <a:solidFill>
            <a:srgbClr val="2275A5"/>
          </a:solidFill>
          <a:ln w="25400" cap="flat" cmpd="sng">
            <a:solidFill>
              <a:srgbClr val="77B94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22" name="Google Shape;1422;p102"/>
          <p:cNvSpPr/>
          <p:nvPr/>
        </p:nvSpPr>
        <p:spPr>
          <a:xfrm>
            <a:off x="4461680" y="3743592"/>
            <a:ext cx="446400" cy="426300"/>
          </a:xfrm>
          <a:prstGeom prst="diamond">
            <a:avLst/>
          </a:prstGeom>
          <a:solidFill>
            <a:srgbClr val="2275A5"/>
          </a:solidFill>
          <a:ln w="25400" cap="flat" cmpd="sng">
            <a:solidFill>
              <a:srgbClr val="77B94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23" name="Google Shape;1423;p102"/>
          <p:cNvSpPr/>
          <p:nvPr/>
        </p:nvSpPr>
        <p:spPr>
          <a:xfrm>
            <a:off x="4483652" y="4485365"/>
            <a:ext cx="446400" cy="426300"/>
          </a:xfrm>
          <a:prstGeom prst="diamond">
            <a:avLst/>
          </a:prstGeom>
          <a:solidFill>
            <a:srgbClr val="2275A5"/>
          </a:solidFill>
          <a:ln w="25400" cap="flat" cmpd="sng">
            <a:solidFill>
              <a:srgbClr val="77B94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24" name="Google Shape;1424;p102"/>
          <p:cNvSpPr/>
          <p:nvPr/>
        </p:nvSpPr>
        <p:spPr>
          <a:xfrm>
            <a:off x="8411546" y="1604187"/>
            <a:ext cx="446400" cy="426300"/>
          </a:xfrm>
          <a:prstGeom prst="diamond">
            <a:avLst/>
          </a:prstGeom>
          <a:solidFill>
            <a:srgbClr val="2275A5"/>
          </a:solidFill>
          <a:ln w="25400" cap="flat" cmpd="sng">
            <a:solidFill>
              <a:srgbClr val="77B94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25" name="Google Shape;1425;p102"/>
          <p:cNvSpPr/>
          <p:nvPr/>
        </p:nvSpPr>
        <p:spPr>
          <a:xfrm>
            <a:off x="8474940" y="4868209"/>
            <a:ext cx="446400" cy="426300"/>
          </a:xfrm>
          <a:prstGeom prst="diamond">
            <a:avLst/>
          </a:prstGeom>
          <a:solidFill>
            <a:srgbClr val="2275A5"/>
          </a:solidFill>
          <a:ln w="25400" cap="flat" cmpd="sng">
            <a:solidFill>
              <a:srgbClr val="77B94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26" name="Google Shape;1426;p102"/>
          <p:cNvSpPr/>
          <p:nvPr/>
        </p:nvSpPr>
        <p:spPr>
          <a:xfrm>
            <a:off x="4478639" y="5110224"/>
            <a:ext cx="446400" cy="426300"/>
          </a:xfrm>
          <a:prstGeom prst="diamond">
            <a:avLst/>
          </a:prstGeom>
          <a:solidFill>
            <a:srgbClr val="2275A5"/>
          </a:solidFill>
          <a:ln w="25400" cap="flat" cmpd="sng">
            <a:solidFill>
              <a:srgbClr val="77B94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27" name="Google Shape;1427;p102"/>
          <p:cNvSpPr txBox="1"/>
          <p:nvPr/>
        </p:nvSpPr>
        <p:spPr>
          <a:xfrm>
            <a:off x="6547757" y="-2269671"/>
            <a:ext cx="184731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28" name="Google Shape;1428;p102"/>
          <p:cNvSpPr txBox="1"/>
          <p:nvPr/>
        </p:nvSpPr>
        <p:spPr>
          <a:xfrm>
            <a:off x="969725" y="1416025"/>
            <a:ext cx="3156900" cy="36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pl-PL" sz="1800">
                <a:solidFill>
                  <a:srgbClr val="206595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Przedstaw się partnerowi</a:t>
            </a:r>
            <a:endParaRPr sz="1800">
              <a:solidFill>
                <a:srgbClr val="206595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800">
              <a:solidFill>
                <a:srgbClr val="206595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pl-PL" sz="1800">
                <a:solidFill>
                  <a:srgbClr val="206595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Wyślij listę uczestników</a:t>
            </a:r>
            <a:endParaRPr sz="1800">
              <a:solidFill>
                <a:srgbClr val="206595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800">
              <a:solidFill>
                <a:srgbClr val="206595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pl-PL" sz="1800">
                <a:solidFill>
                  <a:srgbClr val="206595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Zorganizuj wywiady </a:t>
            </a:r>
            <a:br>
              <a:rPr lang="pl-PL" sz="1800">
                <a:solidFill>
                  <a:srgbClr val="206595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</a:br>
            <a:r>
              <a:rPr lang="pl-PL" sz="1800">
                <a:solidFill>
                  <a:srgbClr val="206595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z uczestnikami</a:t>
            </a:r>
            <a:endParaRPr sz="1800">
              <a:solidFill>
                <a:srgbClr val="206595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800">
              <a:solidFill>
                <a:srgbClr val="206595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pl-PL" sz="1800">
                <a:solidFill>
                  <a:srgbClr val="206595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Wyślij informacje </a:t>
            </a:r>
            <a:br>
              <a:rPr lang="pl-PL" sz="1800">
                <a:solidFill>
                  <a:srgbClr val="206595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</a:br>
            <a:r>
              <a:rPr lang="pl-PL" sz="1800">
                <a:solidFill>
                  <a:srgbClr val="206595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o alergiach i przyjmowanych lekach</a:t>
            </a:r>
            <a:endParaRPr sz="1800">
              <a:solidFill>
                <a:srgbClr val="206595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800">
              <a:solidFill>
                <a:srgbClr val="206595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pl-PL" sz="1800">
                <a:solidFill>
                  <a:srgbClr val="206595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Wyślij informacje dot. godziny przylotu</a:t>
            </a:r>
            <a:endParaRPr sz="1800">
              <a:solidFill>
                <a:srgbClr val="206595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429" name="Google Shape;1429;p102"/>
          <p:cNvSpPr/>
          <p:nvPr/>
        </p:nvSpPr>
        <p:spPr>
          <a:xfrm>
            <a:off x="495475" y="1342342"/>
            <a:ext cx="446400" cy="426300"/>
          </a:xfrm>
          <a:prstGeom prst="diamond">
            <a:avLst/>
          </a:prstGeom>
          <a:solidFill>
            <a:srgbClr val="2275A5"/>
          </a:solidFill>
          <a:ln w="25400" cap="flat" cmpd="sng">
            <a:solidFill>
              <a:srgbClr val="77B94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30" name="Google Shape;1430;p102" descr="Marca de verificación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93447" y="1272202"/>
            <a:ext cx="438988" cy="438988"/>
          </a:xfrm>
          <a:prstGeom prst="rect">
            <a:avLst/>
          </a:prstGeom>
          <a:noFill/>
          <a:ln>
            <a:noFill/>
          </a:ln>
        </p:spPr>
      </p:pic>
      <p:sp>
        <p:nvSpPr>
          <p:cNvPr id="1431" name="Google Shape;1431;p102"/>
          <p:cNvSpPr txBox="1"/>
          <p:nvPr/>
        </p:nvSpPr>
        <p:spPr>
          <a:xfrm>
            <a:off x="1264688" y="-40025"/>
            <a:ext cx="8357100" cy="76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pl-PL" sz="2200" b="1" i="0" u="none" strike="noStrike" cap="none">
                <a:solidFill>
                  <a:srgbClr val="206595"/>
                </a:solidFill>
                <a:latin typeface="Montserrat"/>
                <a:ea typeface="Montserrat"/>
                <a:cs typeface="Montserrat"/>
                <a:sym typeface="Montserrat"/>
              </a:rPr>
              <a:t>CHECKLIST</a:t>
            </a:r>
            <a:r>
              <a:rPr lang="pl-PL" sz="2200" b="1">
                <a:solidFill>
                  <a:srgbClr val="206595"/>
                </a:solidFill>
                <a:latin typeface="Montserrat"/>
                <a:ea typeface="Montserrat"/>
                <a:cs typeface="Montserrat"/>
                <a:sym typeface="Montserrat"/>
              </a:rPr>
              <a:t>A DLA OSOBY TOWARZYSZĄCEJ</a:t>
            </a:r>
            <a:endParaRPr sz="2200" b="1">
              <a:solidFill>
                <a:srgbClr val="206595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marR="0" lvl="0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6595"/>
              </a:buClr>
              <a:buSzPts val="2200"/>
              <a:buFont typeface="Montserrat"/>
              <a:buChar char="-"/>
            </a:pPr>
            <a:r>
              <a:rPr lang="pl-PL" sz="2200" b="1">
                <a:solidFill>
                  <a:srgbClr val="206595"/>
                </a:solidFill>
                <a:latin typeface="Montserrat"/>
                <a:ea typeface="Montserrat"/>
                <a:cs typeface="Montserrat"/>
                <a:sym typeface="Montserrat"/>
              </a:rPr>
              <a:t>relacje z organizacją pośredniczącą</a:t>
            </a:r>
            <a:endParaRPr sz="2200" b="1">
              <a:solidFill>
                <a:srgbClr val="206595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432" name="Google Shape;1432;p102"/>
          <p:cNvSpPr txBox="1"/>
          <p:nvPr/>
        </p:nvSpPr>
        <p:spPr>
          <a:xfrm>
            <a:off x="4894600" y="1416025"/>
            <a:ext cx="3156900" cy="424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pl-PL" sz="1800">
                <a:solidFill>
                  <a:srgbClr val="206595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Wyślij certyfikaty COVID uczestników</a:t>
            </a:r>
            <a:endParaRPr sz="1800">
              <a:solidFill>
                <a:srgbClr val="206595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800">
              <a:solidFill>
                <a:srgbClr val="206595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pl-PL" sz="1800">
                <a:solidFill>
                  <a:srgbClr val="206595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Stwórz grupę na Whatsapp lub Facebook’u do komunikacji z grupą</a:t>
            </a:r>
            <a:endParaRPr sz="1800">
              <a:solidFill>
                <a:srgbClr val="206595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800">
              <a:solidFill>
                <a:srgbClr val="206595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pl-PL" sz="1800">
                <a:solidFill>
                  <a:srgbClr val="206595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Wyślij swój numer telefonu</a:t>
            </a:r>
            <a:endParaRPr sz="1800">
              <a:solidFill>
                <a:srgbClr val="206595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800">
              <a:solidFill>
                <a:srgbClr val="206595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pl-PL" sz="1800">
                <a:solidFill>
                  <a:srgbClr val="206595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Wyślij dane dot. polisy</a:t>
            </a:r>
            <a:endParaRPr sz="1800">
              <a:solidFill>
                <a:srgbClr val="206595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800">
              <a:solidFill>
                <a:srgbClr val="206595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pl-PL" sz="1800">
                <a:solidFill>
                  <a:srgbClr val="206595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Wyślij listę z podziałem na pokoje</a:t>
            </a:r>
            <a:endParaRPr sz="1800">
              <a:solidFill>
                <a:srgbClr val="206595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433" name="Google Shape;1433;p102"/>
          <p:cNvSpPr txBox="1"/>
          <p:nvPr/>
        </p:nvSpPr>
        <p:spPr>
          <a:xfrm>
            <a:off x="8921375" y="1463125"/>
            <a:ext cx="3156900" cy="480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pl-PL" sz="1800">
                <a:solidFill>
                  <a:srgbClr val="206595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Poproś o listę miejsc stażowych</a:t>
            </a:r>
            <a:endParaRPr sz="1800">
              <a:solidFill>
                <a:srgbClr val="206595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800">
              <a:solidFill>
                <a:srgbClr val="206595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pl-PL" sz="1800">
                <a:solidFill>
                  <a:srgbClr val="206595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Zapytaj o wymagania dot. ubioru i wyposażenia</a:t>
            </a:r>
            <a:endParaRPr sz="1800">
              <a:solidFill>
                <a:srgbClr val="206595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800">
              <a:solidFill>
                <a:srgbClr val="206595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pl-PL" sz="1800">
                <a:solidFill>
                  <a:srgbClr val="206595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Zapytaj o zasady miejsca zakwaterowania</a:t>
            </a:r>
            <a:endParaRPr sz="1800">
              <a:solidFill>
                <a:srgbClr val="206595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800">
              <a:solidFill>
                <a:srgbClr val="206595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pl-PL" sz="1800">
                <a:solidFill>
                  <a:srgbClr val="206595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Zapytaj o kolację powitalną</a:t>
            </a:r>
            <a:endParaRPr sz="1800">
              <a:solidFill>
                <a:srgbClr val="206595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800">
              <a:solidFill>
                <a:srgbClr val="206595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pl-PL" sz="1800">
                <a:solidFill>
                  <a:srgbClr val="206595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Potwierdź aktywności kulturowe</a:t>
            </a:r>
            <a:endParaRPr sz="1800">
              <a:solidFill>
                <a:srgbClr val="206595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800">
              <a:solidFill>
                <a:srgbClr val="206595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pl-PL" sz="1800">
                <a:solidFill>
                  <a:srgbClr val="206595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Zapytaj o transfer </a:t>
            </a:r>
            <a:br>
              <a:rPr lang="pl-PL" sz="1800">
                <a:solidFill>
                  <a:srgbClr val="206595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</a:br>
            <a:r>
              <a:rPr lang="pl-PL" sz="1800">
                <a:solidFill>
                  <a:srgbClr val="206595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z lotniska</a:t>
            </a:r>
            <a:endParaRPr sz="1800">
              <a:solidFill>
                <a:srgbClr val="206595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8" name="Google Shape;1438;p103"/>
          <p:cNvSpPr/>
          <p:nvPr/>
        </p:nvSpPr>
        <p:spPr>
          <a:xfrm>
            <a:off x="303102" y="2056590"/>
            <a:ext cx="446400" cy="426300"/>
          </a:xfrm>
          <a:prstGeom prst="diamond">
            <a:avLst/>
          </a:prstGeom>
          <a:solidFill>
            <a:srgbClr val="2275A5"/>
          </a:solidFill>
          <a:ln w="25400" cap="flat" cmpd="sng">
            <a:solidFill>
              <a:srgbClr val="77B94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39" name="Google Shape;1439;p103"/>
          <p:cNvSpPr/>
          <p:nvPr/>
        </p:nvSpPr>
        <p:spPr>
          <a:xfrm>
            <a:off x="303093" y="2904448"/>
            <a:ext cx="446400" cy="426300"/>
          </a:xfrm>
          <a:prstGeom prst="diamond">
            <a:avLst/>
          </a:prstGeom>
          <a:solidFill>
            <a:srgbClr val="2275A5"/>
          </a:solidFill>
          <a:ln w="25400" cap="flat" cmpd="sng">
            <a:solidFill>
              <a:srgbClr val="77B94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40" name="Google Shape;1440;p103"/>
          <p:cNvSpPr/>
          <p:nvPr/>
        </p:nvSpPr>
        <p:spPr>
          <a:xfrm>
            <a:off x="8391416" y="2398494"/>
            <a:ext cx="446400" cy="426300"/>
          </a:xfrm>
          <a:prstGeom prst="diamond">
            <a:avLst/>
          </a:prstGeom>
          <a:solidFill>
            <a:srgbClr val="2275A5"/>
          </a:solidFill>
          <a:ln w="25400" cap="flat" cmpd="sng">
            <a:solidFill>
              <a:srgbClr val="77B94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41" name="Google Shape;1441;p103"/>
          <p:cNvSpPr/>
          <p:nvPr/>
        </p:nvSpPr>
        <p:spPr>
          <a:xfrm>
            <a:off x="4368183" y="1329129"/>
            <a:ext cx="446400" cy="426300"/>
          </a:xfrm>
          <a:prstGeom prst="diamond">
            <a:avLst/>
          </a:prstGeom>
          <a:solidFill>
            <a:srgbClr val="2275A5"/>
          </a:solidFill>
          <a:ln w="25400" cap="flat" cmpd="sng">
            <a:solidFill>
              <a:srgbClr val="77B94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42" name="Google Shape;1442;p103"/>
          <p:cNvSpPr/>
          <p:nvPr/>
        </p:nvSpPr>
        <p:spPr>
          <a:xfrm>
            <a:off x="4379599" y="5100364"/>
            <a:ext cx="446400" cy="426300"/>
          </a:xfrm>
          <a:prstGeom prst="diamond">
            <a:avLst/>
          </a:prstGeom>
          <a:solidFill>
            <a:srgbClr val="2275A5"/>
          </a:solidFill>
          <a:ln w="25400" cap="flat" cmpd="sng">
            <a:solidFill>
              <a:srgbClr val="77B94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43" name="Google Shape;1443;p103"/>
          <p:cNvSpPr/>
          <p:nvPr/>
        </p:nvSpPr>
        <p:spPr>
          <a:xfrm>
            <a:off x="303093" y="4600155"/>
            <a:ext cx="446400" cy="426300"/>
          </a:xfrm>
          <a:prstGeom prst="diamond">
            <a:avLst/>
          </a:prstGeom>
          <a:solidFill>
            <a:srgbClr val="2275A5"/>
          </a:solidFill>
          <a:ln w="25400" cap="flat" cmpd="sng">
            <a:solidFill>
              <a:srgbClr val="77B94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44" name="Google Shape;1444;p103"/>
          <p:cNvSpPr/>
          <p:nvPr/>
        </p:nvSpPr>
        <p:spPr>
          <a:xfrm>
            <a:off x="303093" y="3752294"/>
            <a:ext cx="446400" cy="426300"/>
          </a:xfrm>
          <a:prstGeom prst="diamond">
            <a:avLst/>
          </a:prstGeom>
          <a:solidFill>
            <a:srgbClr val="2275A5"/>
          </a:solidFill>
          <a:ln w="25400" cap="flat" cmpd="sng">
            <a:solidFill>
              <a:srgbClr val="77B94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45" name="Google Shape;1445;p103"/>
          <p:cNvSpPr/>
          <p:nvPr/>
        </p:nvSpPr>
        <p:spPr>
          <a:xfrm>
            <a:off x="4400618" y="3276503"/>
            <a:ext cx="446400" cy="426300"/>
          </a:xfrm>
          <a:prstGeom prst="diamond">
            <a:avLst/>
          </a:prstGeom>
          <a:solidFill>
            <a:srgbClr val="2275A5"/>
          </a:solidFill>
          <a:ln w="25400" cap="flat" cmpd="sng">
            <a:solidFill>
              <a:srgbClr val="77B94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46" name="Google Shape;1446;p103"/>
          <p:cNvSpPr/>
          <p:nvPr/>
        </p:nvSpPr>
        <p:spPr>
          <a:xfrm>
            <a:off x="4377799" y="2338145"/>
            <a:ext cx="446400" cy="426300"/>
          </a:xfrm>
          <a:prstGeom prst="diamond">
            <a:avLst/>
          </a:prstGeom>
          <a:solidFill>
            <a:srgbClr val="2275A5"/>
          </a:solidFill>
          <a:ln w="25400" cap="flat" cmpd="sng">
            <a:solidFill>
              <a:srgbClr val="77B94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47" name="Google Shape;1447;p103"/>
          <p:cNvSpPr/>
          <p:nvPr/>
        </p:nvSpPr>
        <p:spPr>
          <a:xfrm>
            <a:off x="4400630" y="4111941"/>
            <a:ext cx="446400" cy="426300"/>
          </a:xfrm>
          <a:prstGeom prst="diamond">
            <a:avLst/>
          </a:prstGeom>
          <a:solidFill>
            <a:srgbClr val="2275A5"/>
          </a:solidFill>
          <a:ln w="25400" cap="flat" cmpd="sng">
            <a:solidFill>
              <a:srgbClr val="77B94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48" name="Google Shape;1448;p103"/>
          <p:cNvSpPr/>
          <p:nvPr/>
        </p:nvSpPr>
        <p:spPr>
          <a:xfrm>
            <a:off x="8410369" y="4600148"/>
            <a:ext cx="446400" cy="426300"/>
          </a:xfrm>
          <a:prstGeom prst="diamond">
            <a:avLst/>
          </a:prstGeom>
          <a:solidFill>
            <a:srgbClr val="2275A5"/>
          </a:solidFill>
          <a:ln w="25400" cap="flat" cmpd="sng">
            <a:solidFill>
              <a:srgbClr val="77B94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49" name="Google Shape;1449;p103"/>
          <p:cNvSpPr/>
          <p:nvPr/>
        </p:nvSpPr>
        <p:spPr>
          <a:xfrm>
            <a:off x="8391391" y="1437704"/>
            <a:ext cx="446400" cy="426300"/>
          </a:xfrm>
          <a:prstGeom prst="diamond">
            <a:avLst/>
          </a:prstGeom>
          <a:solidFill>
            <a:srgbClr val="2275A5"/>
          </a:solidFill>
          <a:ln w="25400" cap="flat" cmpd="sng">
            <a:solidFill>
              <a:srgbClr val="77B94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50" name="Google Shape;1450;p103"/>
          <p:cNvSpPr/>
          <p:nvPr/>
        </p:nvSpPr>
        <p:spPr>
          <a:xfrm>
            <a:off x="8391418" y="3517169"/>
            <a:ext cx="446400" cy="426300"/>
          </a:xfrm>
          <a:prstGeom prst="diamond">
            <a:avLst/>
          </a:prstGeom>
          <a:solidFill>
            <a:srgbClr val="2275A5"/>
          </a:solidFill>
          <a:ln w="25400" cap="flat" cmpd="sng">
            <a:solidFill>
              <a:srgbClr val="77B94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51" name="Google Shape;1451;p103"/>
          <p:cNvSpPr txBox="1"/>
          <p:nvPr/>
        </p:nvSpPr>
        <p:spPr>
          <a:xfrm>
            <a:off x="6547757" y="-2269671"/>
            <a:ext cx="184731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52" name="Google Shape;1452;p103"/>
          <p:cNvSpPr/>
          <p:nvPr/>
        </p:nvSpPr>
        <p:spPr>
          <a:xfrm>
            <a:off x="310768" y="1256057"/>
            <a:ext cx="446400" cy="426300"/>
          </a:xfrm>
          <a:prstGeom prst="diamond">
            <a:avLst/>
          </a:prstGeom>
          <a:solidFill>
            <a:srgbClr val="2275A5"/>
          </a:solidFill>
          <a:ln w="25400" cap="flat" cmpd="sng">
            <a:solidFill>
              <a:srgbClr val="77B94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53" name="Google Shape;1453;p103" descr="Marca de verificación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52358" y="1196061"/>
            <a:ext cx="438988" cy="4389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4" name="Google Shape;1454;p103" descr="Marca de verificación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71594" y="2000004"/>
            <a:ext cx="438988" cy="438988"/>
          </a:xfrm>
          <a:prstGeom prst="rect">
            <a:avLst/>
          </a:prstGeom>
          <a:noFill/>
          <a:ln>
            <a:noFill/>
          </a:ln>
        </p:spPr>
      </p:pic>
      <p:sp>
        <p:nvSpPr>
          <p:cNvPr id="1455" name="Google Shape;1455;p103"/>
          <p:cNvSpPr txBox="1"/>
          <p:nvPr/>
        </p:nvSpPr>
        <p:spPr>
          <a:xfrm>
            <a:off x="1146553" y="125540"/>
            <a:ext cx="10221000" cy="43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pl-PL" sz="2200" b="1">
                <a:solidFill>
                  <a:srgbClr val="206595"/>
                </a:solidFill>
                <a:latin typeface="Montserrat"/>
                <a:ea typeface="Montserrat"/>
                <a:cs typeface="Montserrat"/>
                <a:sym typeface="Montserrat"/>
              </a:rPr>
              <a:t>W TRAKCIE MOBILNOŚCI</a:t>
            </a:r>
            <a:endParaRPr sz="2200" b="1" i="0" u="none" strike="noStrike" cap="none">
              <a:solidFill>
                <a:srgbClr val="206595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456" name="Google Shape;1456;p103"/>
          <p:cNvSpPr txBox="1"/>
          <p:nvPr/>
        </p:nvSpPr>
        <p:spPr>
          <a:xfrm>
            <a:off x="800221" y="1166402"/>
            <a:ext cx="3265800" cy="452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pl-PL" sz="1800">
                <a:solidFill>
                  <a:srgbClr val="206595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Potwierdź listę przypisanych pokoi</a:t>
            </a:r>
            <a:endParaRPr sz="1800">
              <a:solidFill>
                <a:srgbClr val="206595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800">
              <a:solidFill>
                <a:srgbClr val="206595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pl-PL" sz="1800">
                <a:solidFill>
                  <a:srgbClr val="206595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Asystuj w trakcie szkolenia “on-arrival”</a:t>
            </a:r>
            <a:endParaRPr sz="1800">
              <a:solidFill>
                <a:srgbClr val="206595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800">
              <a:solidFill>
                <a:srgbClr val="206595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pl-PL" sz="1800">
                <a:solidFill>
                  <a:srgbClr val="206595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Zapytaj o możliwość odwiedzenia miejsc stażu</a:t>
            </a:r>
            <a:endParaRPr sz="1800">
              <a:solidFill>
                <a:srgbClr val="206595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800">
              <a:solidFill>
                <a:srgbClr val="206595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pl-PL" sz="1800">
                <a:solidFill>
                  <a:srgbClr val="206595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Potwierdź daty aktywności kulturowych</a:t>
            </a:r>
            <a:endParaRPr sz="1800">
              <a:solidFill>
                <a:srgbClr val="206595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800">
              <a:solidFill>
                <a:srgbClr val="206595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pl-PL" sz="1800">
                <a:solidFill>
                  <a:srgbClr val="206595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Zarządzanie kieszonkowym</a:t>
            </a:r>
            <a:endParaRPr sz="1800">
              <a:solidFill>
                <a:srgbClr val="206595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800">
              <a:solidFill>
                <a:srgbClr val="206595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800">
              <a:solidFill>
                <a:srgbClr val="206595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457" name="Google Shape;1457;p103"/>
          <p:cNvSpPr txBox="1"/>
          <p:nvPr/>
        </p:nvSpPr>
        <p:spPr>
          <a:xfrm>
            <a:off x="4882196" y="1256052"/>
            <a:ext cx="3265800" cy="507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pl-PL" sz="1800">
                <a:solidFill>
                  <a:srgbClr val="206595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Potwierdź godzinę kolacji powitalnej</a:t>
            </a:r>
            <a:endParaRPr sz="1800">
              <a:solidFill>
                <a:srgbClr val="206595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800">
              <a:solidFill>
                <a:srgbClr val="206595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pl-PL" sz="1800">
                <a:solidFill>
                  <a:srgbClr val="206595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Potwierdź godzinę spotkania w firmie pierwszego dnia</a:t>
            </a:r>
            <a:endParaRPr sz="1800">
              <a:solidFill>
                <a:srgbClr val="206595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800">
              <a:solidFill>
                <a:srgbClr val="206595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pl-PL" sz="1800">
                <a:solidFill>
                  <a:srgbClr val="206595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Potwierdź dane kontaktowe</a:t>
            </a:r>
            <a:endParaRPr sz="1800">
              <a:solidFill>
                <a:srgbClr val="206595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800">
              <a:solidFill>
                <a:srgbClr val="206595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pl-PL" sz="1800">
                <a:solidFill>
                  <a:srgbClr val="206595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Dostarcz wymagane dokumenty</a:t>
            </a:r>
            <a:endParaRPr sz="1800">
              <a:solidFill>
                <a:srgbClr val="206595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800">
              <a:solidFill>
                <a:srgbClr val="206595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pl-PL" sz="1800">
                <a:solidFill>
                  <a:srgbClr val="206595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Zbierz informacje dot. pierwszych wrażeń od uczestników</a:t>
            </a:r>
            <a:endParaRPr sz="1800">
              <a:solidFill>
                <a:srgbClr val="206595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800">
              <a:solidFill>
                <a:srgbClr val="206595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800">
              <a:solidFill>
                <a:srgbClr val="206595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458" name="Google Shape;1458;p103"/>
          <p:cNvSpPr txBox="1"/>
          <p:nvPr/>
        </p:nvSpPr>
        <p:spPr>
          <a:xfrm>
            <a:off x="8856771" y="1329127"/>
            <a:ext cx="3265800" cy="480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pl-PL" sz="1800">
                <a:solidFill>
                  <a:srgbClr val="206595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Odwiedź organizacje przyjmujące</a:t>
            </a:r>
            <a:endParaRPr sz="1800">
              <a:solidFill>
                <a:srgbClr val="206595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800">
              <a:solidFill>
                <a:srgbClr val="206595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pl-PL" sz="1800">
                <a:solidFill>
                  <a:srgbClr val="206595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Zbierz informacje zwrotne od organizacji przyjmujących</a:t>
            </a:r>
            <a:endParaRPr sz="1800">
              <a:solidFill>
                <a:srgbClr val="206595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800">
              <a:solidFill>
                <a:srgbClr val="206595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pl-PL" sz="1800">
                <a:solidFill>
                  <a:srgbClr val="206595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Zapewnij informacje zwrotne dotyczące mobilności</a:t>
            </a:r>
            <a:endParaRPr sz="1800">
              <a:solidFill>
                <a:srgbClr val="206595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800">
              <a:solidFill>
                <a:srgbClr val="206595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pl-PL" sz="1800">
                <a:solidFill>
                  <a:srgbClr val="206595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Zapewnij informacje zwrotne dot. aktywności kulturowych</a:t>
            </a:r>
            <a:endParaRPr sz="1800">
              <a:solidFill>
                <a:srgbClr val="206595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800">
              <a:solidFill>
                <a:srgbClr val="206595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800">
              <a:solidFill>
                <a:srgbClr val="206595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800">
              <a:solidFill>
                <a:srgbClr val="206595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3" name="Google Shape;1463;p104"/>
          <p:cNvSpPr/>
          <p:nvPr/>
        </p:nvSpPr>
        <p:spPr>
          <a:xfrm>
            <a:off x="2587870" y="2356582"/>
            <a:ext cx="446400" cy="426300"/>
          </a:xfrm>
          <a:prstGeom prst="diamond">
            <a:avLst/>
          </a:prstGeom>
          <a:solidFill>
            <a:srgbClr val="2275A5"/>
          </a:solidFill>
          <a:ln w="25400" cap="flat" cmpd="sng">
            <a:solidFill>
              <a:srgbClr val="77B94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64" name="Google Shape;1464;p104"/>
          <p:cNvSpPr/>
          <p:nvPr/>
        </p:nvSpPr>
        <p:spPr>
          <a:xfrm>
            <a:off x="2596886" y="3430236"/>
            <a:ext cx="446400" cy="426300"/>
          </a:xfrm>
          <a:prstGeom prst="diamond">
            <a:avLst/>
          </a:prstGeom>
          <a:solidFill>
            <a:srgbClr val="2275A5"/>
          </a:solidFill>
          <a:ln w="25400" cap="flat" cmpd="sng">
            <a:solidFill>
              <a:srgbClr val="77B94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65" name="Google Shape;1465;p104"/>
          <p:cNvSpPr/>
          <p:nvPr/>
        </p:nvSpPr>
        <p:spPr>
          <a:xfrm>
            <a:off x="2596830" y="4395205"/>
            <a:ext cx="446400" cy="426300"/>
          </a:xfrm>
          <a:prstGeom prst="diamond">
            <a:avLst/>
          </a:prstGeom>
          <a:solidFill>
            <a:srgbClr val="2275A5"/>
          </a:solidFill>
          <a:ln w="25400" cap="flat" cmpd="sng">
            <a:solidFill>
              <a:srgbClr val="77B94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66" name="Google Shape;1466;p104"/>
          <p:cNvSpPr/>
          <p:nvPr/>
        </p:nvSpPr>
        <p:spPr>
          <a:xfrm>
            <a:off x="6940718" y="3834608"/>
            <a:ext cx="446400" cy="426300"/>
          </a:xfrm>
          <a:prstGeom prst="diamond">
            <a:avLst/>
          </a:prstGeom>
          <a:solidFill>
            <a:srgbClr val="2275A5"/>
          </a:solidFill>
          <a:ln w="25400" cap="flat" cmpd="sng">
            <a:solidFill>
              <a:srgbClr val="77B94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67" name="Google Shape;1467;p104"/>
          <p:cNvSpPr/>
          <p:nvPr/>
        </p:nvSpPr>
        <p:spPr>
          <a:xfrm>
            <a:off x="6940718" y="1653771"/>
            <a:ext cx="446400" cy="426300"/>
          </a:xfrm>
          <a:prstGeom prst="diamond">
            <a:avLst/>
          </a:prstGeom>
          <a:solidFill>
            <a:srgbClr val="2275A5"/>
          </a:solidFill>
          <a:ln w="25400" cap="flat" cmpd="sng">
            <a:solidFill>
              <a:srgbClr val="77B94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68" name="Google Shape;1468;p104"/>
          <p:cNvSpPr/>
          <p:nvPr/>
        </p:nvSpPr>
        <p:spPr>
          <a:xfrm>
            <a:off x="6940710" y="2723414"/>
            <a:ext cx="446400" cy="426300"/>
          </a:xfrm>
          <a:prstGeom prst="diamond">
            <a:avLst/>
          </a:prstGeom>
          <a:solidFill>
            <a:srgbClr val="2275A5"/>
          </a:solidFill>
          <a:ln w="25400" cap="flat" cmpd="sng">
            <a:solidFill>
              <a:srgbClr val="77B94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69" name="Google Shape;1469;p104"/>
          <p:cNvSpPr/>
          <p:nvPr/>
        </p:nvSpPr>
        <p:spPr>
          <a:xfrm>
            <a:off x="6940718" y="4773960"/>
            <a:ext cx="446400" cy="426300"/>
          </a:xfrm>
          <a:prstGeom prst="diamond">
            <a:avLst/>
          </a:prstGeom>
          <a:solidFill>
            <a:srgbClr val="2275A5"/>
          </a:solidFill>
          <a:ln w="25400" cap="flat" cmpd="sng">
            <a:solidFill>
              <a:srgbClr val="77B94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70" name="Google Shape;1470;p104"/>
          <p:cNvSpPr txBox="1"/>
          <p:nvPr/>
        </p:nvSpPr>
        <p:spPr>
          <a:xfrm>
            <a:off x="6547757" y="-2269671"/>
            <a:ext cx="184731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71" name="Google Shape;1471;p104"/>
          <p:cNvSpPr/>
          <p:nvPr/>
        </p:nvSpPr>
        <p:spPr>
          <a:xfrm>
            <a:off x="2587907" y="1382479"/>
            <a:ext cx="446400" cy="426300"/>
          </a:xfrm>
          <a:prstGeom prst="diamond">
            <a:avLst/>
          </a:prstGeom>
          <a:solidFill>
            <a:srgbClr val="2275A5"/>
          </a:solidFill>
          <a:ln w="25400" cap="flat" cmpd="sng">
            <a:solidFill>
              <a:srgbClr val="77B94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72" name="Google Shape;1472;p104" descr="Marca de verificación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95229" y="1381684"/>
            <a:ext cx="438988" cy="4389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3" name="Google Shape;1473;p104" descr="Marca de verificación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613330" y="2308916"/>
            <a:ext cx="438988" cy="438988"/>
          </a:xfrm>
          <a:prstGeom prst="rect">
            <a:avLst/>
          </a:prstGeom>
          <a:noFill/>
          <a:ln>
            <a:noFill/>
          </a:ln>
        </p:spPr>
      </p:pic>
      <p:sp>
        <p:nvSpPr>
          <p:cNvPr id="1474" name="Google Shape;1474;p104"/>
          <p:cNvSpPr txBox="1"/>
          <p:nvPr/>
        </p:nvSpPr>
        <p:spPr>
          <a:xfrm>
            <a:off x="1146553" y="125540"/>
            <a:ext cx="10221000" cy="43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pl-PL" sz="2200" b="1">
                <a:solidFill>
                  <a:srgbClr val="206595"/>
                </a:solidFill>
                <a:latin typeface="Montserrat"/>
                <a:ea typeface="Montserrat"/>
                <a:cs typeface="Montserrat"/>
                <a:sym typeface="Montserrat"/>
              </a:rPr>
              <a:t>PRZED ZAKOŃCZENIEM MOBILNOŚCI</a:t>
            </a:r>
            <a:r>
              <a:rPr lang="pl-PL" sz="2200" b="1" i="0" u="none" strike="noStrike" cap="none">
                <a:solidFill>
                  <a:srgbClr val="206595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sz="2200" b="1" i="0" u="none" strike="noStrike" cap="none">
              <a:solidFill>
                <a:srgbClr val="206595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475" name="Google Shape;1475;p104"/>
          <p:cNvSpPr txBox="1"/>
          <p:nvPr/>
        </p:nvSpPr>
        <p:spPr>
          <a:xfrm>
            <a:off x="3119334" y="1274502"/>
            <a:ext cx="3265800" cy="397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pl-PL" sz="1800">
                <a:solidFill>
                  <a:srgbClr val="206595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Asystuj w trakcie ewaluacji</a:t>
            </a:r>
            <a:endParaRPr sz="1800">
              <a:solidFill>
                <a:srgbClr val="206595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800">
              <a:solidFill>
                <a:srgbClr val="206595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pl-PL" sz="1800">
                <a:solidFill>
                  <a:srgbClr val="206595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Poproś o przekazanie wymaganych dokumentów</a:t>
            </a:r>
            <a:endParaRPr sz="1800">
              <a:solidFill>
                <a:srgbClr val="206595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800">
              <a:solidFill>
                <a:srgbClr val="206595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pl-PL" sz="1800">
                <a:solidFill>
                  <a:srgbClr val="206595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Poproś o wydrukowanie kart pokładowych na lot powrotny</a:t>
            </a:r>
            <a:endParaRPr sz="1800">
              <a:solidFill>
                <a:srgbClr val="206595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800">
              <a:solidFill>
                <a:srgbClr val="206595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pl-PL" sz="1800">
                <a:solidFill>
                  <a:srgbClr val="206595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Poproś o transfer na lotnisko</a:t>
            </a:r>
            <a:endParaRPr sz="1800">
              <a:solidFill>
                <a:srgbClr val="206595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800">
              <a:solidFill>
                <a:srgbClr val="206595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476" name="Google Shape;1476;p104"/>
          <p:cNvSpPr txBox="1"/>
          <p:nvPr/>
        </p:nvSpPr>
        <p:spPr>
          <a:xfrm>
            <a:off x="7426584" y="1381677"/>
            <a:ext cx="3265800" cy="397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pl-PL" sz="1800">
                <a:solidFill>
                  <a:srgbClr val="206595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Skontroluj uczestników, czy wypełnili formularz ewaluacyjny</a:t>
            </a:r>
            <a:endParaRPr sz="1800">
              <a:solidFill>
                <a:srgbClr val="206595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800">
              <a:solidFill>
                <a:srgbClr val="206595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pl-PL" sz="1800">
                <a:solidFill>
                  <a:srgbClr val="206595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Potwierdź zasady wymeldowania z miejsca zakwaterowania</a:t>
            </a:r>
            <a:endParaRPr sz="1800">
              <a:solidFill>
                <a:srgbClr val="206595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800">
              <a:solidFill>
                <a:srgbClr val="206595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pl-PL" sz="1800">
                <a:solidFill>
                  <a:srgbClr val="206595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Przekaż informacje zwrotne dot. ogólnych wrażeń</a:t>
            </a:r>
            <a:endParaRPr sz="1800">
              <a:solidFill>
                <a:srgbClr val="206595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800">
              <a:solidFill>
                <a:srgbClr val="206595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pl-PL" sz="1800">
                <a:solidFill>
                  <a:srgbClr val="206595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Zrób ostatnie zdjęcie grupowe :)</a:t>
            </a:r>
            <a:endParaRPr sz="1800">
              <a:solidFill>
                <a:srgbClr val="206595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1" name="Google Shape;1481;p42"/>
          <p:cNvSpPr/>
          <p:nvPr/>
        </p:nvSpPr>
        <p:spPr>
          <a:xfrm>
            <a:off x="2211461" y="2495536"/>
            <a:ext cx="446400" cy="426300"/>
          </a:xfrm>
          <a:prstGeom prst="diamond">
            <a:avLst/>
          </a:prstGeom>
          <a:solidFill>
            <a:srgbClr val="2275A5"/>
          </a:solidFill>
          <a:ln w="25400" cap="flat" cmpd="sng">
            <a:solidFill>
              <a:srgbClr val="77B94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82" name="Google Shape;1482;p42"/>
          <p:cNvSpPr/>
          <p:nvPr/>
        </p:nvSpPr>
        <p:spPr>
          <a:xfrm>
            <a:off x="2211455" y="3930080"/>
            <a:ext cx="446400" cy="426300"/>
          </a:xfrm>
          <a:prstGeom prst="diamond">
            <a:avLst/>
          </a:prstGeom>
          <a:solidFill>
            <a:srgbClr val="2275A5"/>
          </a:solidFill>
          <a:ln w="25400" cap="flat" cmpd="sng">
            <a:solidFill>
              <a:srgbClr val="77B94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83" name="Google Shape;1483;p42"/>
          <p:cNvSpPr/>
          <p:nvPr/>
        </p:nvSpPr>
        <p:spPr>
          <a:xfrm>
            <a:off x="6594198" y="3735865"/>
            <a:ext cx="446400" cy="426300"/>
          </a:xfrm>
          <a:prstGeom prst="diamond">
            <a:avLst/>
          </a:prstGeom>
          <a:solidFill>
            <a:srgbClr val="2275A5"/>
          </a:solidFill>
          <a:ln w="25400" cap="flat" cmpd="sng">
            <a:solidFill>
              <a:srgbClr val="77B94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84" name="Google Shape;1484;p42"/>
          <p:cNvSpPr/>
          <p:nvPr/>
        </p:nvSpPr>
        <p:spPr>
          <a:xfrm>
            <a:off x="6594230" y="1805296"/>
            <a:ext cx="446400" cy="426300"/>
          </a:xfrm>
          <a:prstGeom prst="diamond">
            <a:avLst/>
          </a:prstGeom>
          <a:solidFill>
            <a:srgbClr val="2275A5"/>
          </a:solidFill>
          <a:ln w="25400" cap="flat" cmpd="sng">
            <a:solidFill>
              <a:srgbClr val="77B94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85" name="Google Shape;1485;p42"/>
          <p:cNvSpPr/>
          <p:nvPr/>
        </p:nvSpPr>
        <p:spPr>
          <a:xfrm>
            <a:off x="6594235" y="2648239"/>
            <a:ext cx="446400" cy="426300"/>
          </a:xfrm>
          <a:prstGeom prst="diamond">
            <a:avLst/>
          </a:prstGeom>
          <a:solidFill>
            <a:srgbClr val="2275A5"/>
          </a:solidFill>
          <a:ln w="25400" cap="flat" cmpd="sng">
            <a:solidFill>
              <a:srgbClr val="77B94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86" name="Google Shape;1486;p42"/>
          <p:cNvSpPr/>
          <p:nvPr/>
        </p:nvSpPr>
        <p:spPr>
          <a:xfrm>
            <a:off x="6594193" y="4697760"/>
            <a:ext cx="446400" cy="426300"/>
          </a:xfrm>
          <a:prstGeom prst="diamond">
            <a:avLst/>
          </a:prstGeom>
          <a:solidFill>
            <a:srgbClr val="2275A5"/>
          </a:solidFill>
          <a:ln w="25400" cap="flat" cmpd="sng">
            <a:solidFill>
              <a:srgbClr val="77B94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87" name="Google Shape;1487;p42"/>
          <p:cNvSpPr txBox="1"/>
          <p:nvPr/>
        </p:nvSpPr>
        <p:spPr>
          <a:xfrm>
            <a:off x="6547757" y="-2269671"/>
            <a:ext cx="184731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88" name="Google Shape;1488;p42"/>
          <p:cNvSpPr/>
          <p:nvPr/>
        </p:nvSpPr>
        <p:spPr>
          <a:xfrm>
            <a:off x="2207795" y="1741104"/>
            <a:ext cx="446400" cy="426300"/>
          </a:xfrm>
          <a:prstGeom prst="diamond">
            <a:avLst/>
          </a:prstGeom>
          <a:solidFill>
            <a:srgbClr val="2275A5"/>
          </a:solidFill>
          <a:ln w="25400" cap="flat" cmpd="sng">
            <a:solidFill>
              <a:srgbClr val="77B94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89" name="Google Shape;1489;p42" descr="Marca de verificación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15117" y="1664109"/>
            <a:ext cx="438988" cy="438988"/>
          </a:xfrm>
          <a:prstGeom prst="rect">
            <a:avLst/>
          </a:prstGeom>
          <a:noFill/>
          <a:ln>
            <a:noFill/>
          </a:ln>
        </p:spPr>
      </p:pic>
      <p:sp>
        <p:nvSpPr>
          <p:cNvPr id="1490" name="Google Shape;1490;p42"/>
          <p:cNvSpPr txBox="1"/>
          <p:nvPr/>
        </p:nvSpPr>
        <p:spPr>
          <a:xfrm>
            <a:off x="1146553" y="125540"/>
            <a:ext cx="10221000" cy="43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pl-PL" sz="2200" b="1">
                <a:solidFill>
                  <a:srgbClr val="206595"/>
                </a:solidFill>
                <a:latin typeface="Montserrat"/>
                <a:ea typeface="Montserrat"/>
                <a:cs typeface="Montserrat"/>
                <a:sym typeface="Montserrat"/>
              </a:rPr>
              <a:t>ZAKOŃCZENIE MOBILNOŚCI</a:t>
            </a:r>
            <a:endParaRPr sz="4000" b="1" i="0" u="none" strike="noStrike" cap="none">
              <a:solidFill>
                <a:srgbClr val="00206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491" name="Google Shape;1491;p42"/>
          <p:cNvSpPr txBox="1"/>
          <p:nvPr/>
        </p:nvSpPr>
        <p:spPr>
          <a:xfrm>
            <a:off x="2725796" y="1589327"/>
            <a:ext cx="3265800" cy="286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pl-PL" sz="1800">
                <a:solidFill>
                  <a:srgbClr val="206595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Bądź ambasadorem projektu</a:t>
            </a:r>
            <a:endParaRPr sz="1800">
              <a:solidFill>
                <a:srgbClr val="206595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800">
              <a:solidFill>
                <a:srgbClr val="206595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pl-PL" sz="1800">
                <a:solidFill>
                  <a:srgbClr val="206595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Pomóż studentom w wykonywaniu ich zadań</a:t>
            </a:r>
            <a:endParaRPr sz="1800">
              <a:solidFill>
                <a:srgbClr val="206595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800">
              <a:solidFill>
                <a:srgbClr val="206595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pl-PL" sz="1800">
                <a:solidFill>
                  <a:srgbClr val="206595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Weź udział w ewaluacji</a:t>
            </a:r>
            <a:endParaRPr sz="1800">
              <a:solidFill>
                <a:srgbClr val="206595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800">
              <a:solidFill>
                <a:srgbClr val="206595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pl-PL" sz="1800">
                <a:solidFill>
                  <a:srgbClr val="206595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Podziel się swoimi przemyśleniami</a:t>
            </a:r>
            <a:endParaRPr sz="1800">
              <a:solidFill>
                <a:srgbClr val="206595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492" name="Google Shape;1492;p42"/>
          <p:cNvSpPr/>
          <p:nvPr/>
        </p:nvSpPr>
        <p:spPr>
          <a:xfrm>
            <a:off x="2211411" y="3212811"/>
            <a:ext cx="446400" cy="426300"/>
          </a:xfrm>
          <a:prstGeom prst="diamond">
            <a:avLst/>
          </a:prstGeom>
          <a:solidFill>
            <a:srgbClr val="2275A5"/>
          </a:solidFill>
          <a:ln w="25400" cap="flat" cmpd="sng">
            <a:solidFill>
              <a:srgbClr val="77B94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93" name="Google Shape;1493;p42"/>
          <p:cNvSpPr txBox="1"/>
          <p:nvPr/>
        </p:nvSpPr>
        <p:spPr>
          <a:xfrm>
            <a:off x="7040521" y="1664102"/>
            <a:ext cx="3265800" cy="36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pl-PL" sz="1800">
                <a:solidFill>
                  <a:srgbClr val="206595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Bądź otwarty na nowe doświadczenia</a:t>
            </a:r>
            <a:endParaRPr sz="1800">
              <a:solidFill>
                <a:srgbClr val="206595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800">
              <a:solidFill>
                <a:srgbClr val="206595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pl-PL" sz="1800">
                <a:solidFill>
                  <a:srgbClr val="206595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Współpracuj przy działaniach upowszechniających</a:t>
            </a:r>
            <a:endParaRPr sz="1800">
              <a:solidFill>
                <a:srgbClr val="206595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800">
              <a:solidFill>
                <a:srgbClr val="206595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pl-PL" sz="1800">
                <a:solidFill>
                  <a:srgbClr val="206595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Weź udział w podsumowaniu projektu</a:t>
            </a:r>
            <a:endParaRPr sz="1800">
              <a:solidFill>
                <a:srgbClr val="206595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800">
              <a:solidFill>
                <a:srgbClr val="206595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pl-PL" sz="1800">
                <a:solidFill>
                  <a:srgbClr val="206595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Zostań w kontakcie z partnerami międzynarodowymi :)</a:t>
            </a:r>
            <a:endParaRPr sz="1800">
              <a:solidFill>
                <a:srgbClr val="206595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8" name="Google Shape;1498;g137b884ce38_2_280"/>
          <p:cNvSpPr txBox="1"/>
          <p:nvPr/>
        </p:nvSpPr>
        <p:spPr>
          <a:xfrm>
            <a:off x="217975" y="1189800"/>
            <a:ext cx="11349000" cy="9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40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0E468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99" name="Google Shape;1499;g137b884ce38_2_280"/>
          <p:cNvSpPr/>
          <p:nvPr/>
        </p:nvSpPr>
        <p:spPr>
          <a:xfrm rot="2578233">
            <a:off x="11431278" y="4842023"/>
            <a:ext cx="353422" cy="154531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00" name="Google Shape;1500;g137b884ce38_2_280"/>
          <p:cNvSpPr/>
          <p:nvPr/>
        </p:nvSpPr>
        <p:spPr>
          <a:xfrm rot="-2578233">
            <a:off x="10956201" y="4842134"/>
            <a:ext cx="353422" cy="154531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01" name="Google Shape;1501;g137b884ce38_2_280"/>
          <p:cNvSpPr txBox="1"/>
          <p:nvPr/>
        </p:nvSpPr>
        <p:spPr>
          <a:xfrm>
            <a:off x="3078480" y="4578132"/>
            <a:ext cx="70104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02" name="Google Shape;1502;g137b884ce38_2_28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968700" y="1281725"/>
            <a:ext cx="2773680" cy="3460660"/>
          </a:xfrm>
          <a:prstGeom prst="rect">
            <a:avLst/>
          </a:prstGeom>
          <a:noFill/>
          <a:ln>
            <a:noFill/>
          </a:ln>
        </p:spPr>
      </p:pic>
      <p:sp>
        <p:nvSpPr>
          <p:cNvPr id="1503" name="Google Shape;1503;g137b884ce38_2_280"/>
          <p:cNvSpPr txBox="1"/>
          <p:nvPr/>
        </p:nvSpPr>
        <p:spPr>
          <a:xfrm>
            <a:off x="217975" y="22675"/>
            <a:ext cx="9801900" cy="8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</a:pPr>
            <a:r>
              <a:rPr lang="pl-PL" sz="2400" b="1">
                <a:solidFill>
                  <a:srgbClr val="206595"/>
                </a:solidFill>
                <a:latin typeface="Montserrat"/>
                <a:ea typeface="Montserrat"/>
                <a:cs typeface="Montserrat"/>
                <a:sym typeface="Montserrat"/>
              </a:rPr>
              <a:t>NIM PRZEJDZIEMY DO KOLEJNEJ SEKCJI </a:t>
            </a:r>
            <a:endParaRPr sz="2400" b="1">
              <a:solidFill>
                <a:srgbClr val="206595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206595"/>
              </a:buClr>
              <a:buSzPts val="2400"/>
              <a:buFont typeface="Montserrat"/>
              <a:buChar char="-"/>
            </a:pPr>
            <a:r>
              <a:rPr lang="pl-PL" sz="2400" b="1">
                <a:solidFill>
                  <a:srgbClr val="206595"/>
                </a:solidFill>
                <a:latin typeface="Montserrat"/>
                <a:ea typeface="Montserrat"/>
                <a:cs typeface="Montserrat"/>
                <a:sym typeface="Montserrat"/>
              </a:rPr>
              <a:t>CZY MACIE PAŃSTWO PYTANIA?</a:t>
            </a:r>
            <a:endParaRPr sz="2400" b="1">
              <a:solidFill>
                <a:srgbClr val="206595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8" name="Google Shape;1508;p105"/>
          <p:cNvSpPr/>
          <p:nvPr/>
        </p:nvSpPr>
        <p:spPr>
          <a:xfrm rot="2580000">
            <a:off x="11431117" y="4841997"/>
            <a:ext cx="353391" cy="154609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09" name="Google Shape;1509;p105"/>
          <p:cNvSpPr/>
          <p:nvPr/>
        </p:nvSpPr>
        <p:spPr>
          <a:xfrm rot="-2580000">
            <a:off x="10956247" y="4841996"/>
            <a:ext cx="353391" cy="154609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10" name="Google Shape;1510;p105"/>
          <p:cNvSpPr txBox="1"/>
          <p:nvPr/>
        </p:nvSpPr>
        <p:spPr>
          <a:xfrm>
            <a:off x="540221" y="1971898"/>
            <a:ext cx="8756400" cy="193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pl-PL" sz="4000" b="0" i="0" u="sng" strike="noStrike" cap="none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https://www.menti.com</a:t>
            </a:r>
            <a:endParaRPr sz="4000">
              <a:solidFill>
                <a:srgbClr val="0E468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endParaRPr sz="4000">
              <a:solidFill>
                <a:srgbClr val="0E468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pl-PL" sz="4000">
                <a:solidFill>
                  <a:srgbClr val="0E468F"/>
                </a:solidFill>
                <a:latin typeface="Calibri"/>
                <a:ea typeface="Calibri"/>
                <a:cs typeface="Calibri"/>
                <a:sym typeface="Calibri"/>
              </a:rPr>
              <a:t>Kod: 5514 6978</a:t>
            </a:r>
            <a:endParaRPr sz="4000">
              <a:solidFill>
                <a:srgbClr val="0E468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11" name="Google Shape;1511;p105"/>
          <p:cNvSpPr txBox="1"/>
          <p:nvPr/>
        </p:nvSpPr>
        <p:spPr>
          <a:xfrm>
            <a:off x="217975" y="22675"/>
            <a:ext cx="98019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pl-PL" sz="2400" b="1" i="0" u="none" strike="noStrike" cap="none">
                <a:solidFill>
                  <a:srgbClr val="206595"/>
                </a:solidFill>
                <a:latin typeface="Montserrat"/>
                <a:ea typeface="Montserrat"/>
                <a:cs typeface="Montserrat"/>
                <a:sym typeface="Montserrat"/>
              </a:rPr>
              <a:t>E</a:t>
            </a:r>
            <a:r>
              <a:rPr lang="pl-PL" sz="2400" b="1">
                <a:solidFill>
                  <a:srgbClr val="206595"/>
                </a:solidFill>
                <a:latin typeface="Montserrat"/>
                <a:ea typeface="Montserrat"/>
                <a:cs typeface="Montserrat"/>
                <a:sym typeface="Montserrat"/>
              </a:rPr>
              <a:t>WALUACJA SZKOLENIA</a:t>
            </a:r>
            <a:endParaRPr sz="14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12" name="Google Shape;1512;p10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855500" y="1565100"/>
            <a:ext cx="2753075" cy="2753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7" name="Google Shape;1517;g127c078ef33_0_1"/>
          <p:cNvSpPr txBox="1">
            <a:spLocks noGrp="1"/>
          </p:cNvSpPr>
          <p:nvPr>
            <p:ph type="ctrTitle" idx="4294967295"/>
          </p:nvPr>
        </p:nvSpPr>
        <p:spPr>
          <a:xfrm>
            <a:off x="0" y="403225"/>
            <a:ext cx="7470775" cy="70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Calibri"/>
              <a:buNone/>
            </a:pPr>
            <a:r>
              <a:rPr lang="pl-PL" sz="2500" b="1">
                <a:solidFill>
                  <a:srgbClr val="206595"/>
                </a:solidFill>
                <a:latin typeface="Montserrat"/>
                <a:ea typeface="Montserrat"/>
                <a:cs typeface="Montserrat"/>
                <a:sym typeface="Montserrat"/>
              </a:rPr>
              <a:t>EWALUACJA SZKOLENIA: </a:t>
            </a:r>
            <a:endParaRPr sz="2500" b="1">
              <a:solidFill>
                <a:srgbClr val="206595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Calibri"/>
              <a:buNone/>
            </a:pPr>
            <a:r>
              <a:rPr lang="pl-PL" sz="2500" b="1">
                <a:solidFill>
                  <a:srgbClr val="206595"/>
                </a:solidFill>
                <a:latin typeface="Montserrat"/>
                <a:ea typeface="Montserrat"/>
                <a:cs typeface="Montserrat"/>
                <a:sym typeface="Montserrat"/>
              </a:rPr>
              <a:t>Drzewo ewaluacji</a:t>
            </a:r>
            <a:endParaRPr sz="2500" b="1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518" name="Google Shape;1518;g127c078ef33_0_1"/>
          <p:cNvPicPr preferRelativeResize="0"/>
          <p:nvPr/>
        </p:nvPicPr>
        <p:blipFill rotWithShape="1">
          <a:blip r:embed="rId3">
            <a:alphaModFix/>
          </a:blip>
          <a:srcRect r="2684" b="5535"/>
          <a:stretch/>
        </p:blipFill>
        <p:spPr>
          <a:xfrm>
            <a:off x="1797725" y="1298225"/>
            <a:ext cx="8187251" cy="4256874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dot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3" name="Google Shape;1523;g137b884ce38_0_5"/>
          <p:cNvSpPr txBox="1"/>
          <p:nvPr/>
        </p:nvSpPr>
        <p:spPr>
          <a:xfrm>
            <a:off x="217975" y="1189800"/>
            <a:ext cx="11349000" cy="9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40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0E468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24" name="Google Shape;1524;g137b884ce38_0_5"/>
          <p:cNvSpPr/>
          <p:nvPr/>
        </p:nvSpPr>
        <p:spPr>
          <a:xfrm rot="2578233">
            <a:off x="11431278" y="4842023"/>
            <a:ext cx="353422" cy="154531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25" name="Google Shape;1525;g137b884ce38_0_5"/>
          <p:cNvSpPr/>
          <p:nvPr/>
        </p:nvSpPr>
        <p:spPr>
          <a:xfrm rot="-2578233">
            <a:off x="10956201" y="4842134"/>
            <a:ext cx="353422" cy="154531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26" name="Google Shape;1526;g137b884ce38_0_5"/>
          <p:cNvSpPr txBox="1"/>
          <p:nvPr/>
        </p:nvSpPr>
        <p:spPr>
          <a:xfrm>
            <a:off x="3078480" y="4578132"/>
            <a:ext cx="70104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27" name="Google Shape;1527;g137b884ce38_0_5"/>
          <p:cNvSpPr txBox="1"/>
          <p:nvPr/>
        </p:nvSpPr>
        <p:spPr>
          <a:xfrm>
            <a:off x="217975" y="22675"/>
            <a:ext cx="98019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pl-PL" sz="2400" b="1">
                <a:solidFill>
                  <a:srgbClr val="206595"/>
                </a:solidFill>
                <a:latin typeface="Montserrat"/>
                <a:ea typeface="Montserrat"/>
                <a:cs typeface="Montserrat"/>
                <a:sym typeface="Montserrat"/>
              </a:rPr>
              <a:t>PRZED ZAKOŃCZENIEM</a:t>
            </a:r>
            <a:endParaRPr sz="14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28" name="Google Shape;1528;g137b884ce38_0_5"/>
          <p:cNvSpPr txBox="1"/>
          <p:nvPr/>
        </p:nvSpPr>
        <p:spPr>
          <a:xfrm>
            <a:off x="616121" y="2600010"/>
            <a:ext cx="87564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pl-PL" sz="4000" b="0" i="0" u="none" strike="noStrike" cap="none">
                <a:solidFill>
                  <a:srgbClr val="0E468F"/>
                </a:solidFill>
                <a:latin typeface="Calibri"/>
                <a:ea typeface="Calibri"/>
                <a:cs typeface="Calibri"/>
                <a:sym typeface="Calibri"/>
              </a:rPr>
              <a:t>https://www.menti.com/6mm78m48bk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29" name="Google Shape;1529;g137b884ce38_0_5"/>
          <p:cNvPicPr preferRelativeResize="0"/>
          <p:nvPr/>
        </p:nvPicPr>
        <p:blipFill rotWithShape="1">
          <a:blip r:embed="rId3">
            <a:alphaModFix/>
          </a:blip>
          <a:srcRect l="29624" t="16853" r="36498" b="75400"/>
          <a:stretch/>
        </p:blipFill>
        <p:spPr>
          <a:xfrm>
            <a:off x="616121" y="1386840"/>
            <a:ext cx="10020788" cy="9592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4" name="Google Shape;1534;g19a695fa96e_0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25" y="2025"/>
            <a:ext cx="12192000" cy="685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5" name="Google Shape;1535;g19a695fa96e_0_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9978" y="2020"/>
            <a:ext cx="2268332" cy="1426022"/>
          </a:xfrm>
          <a:prstGeom prst="rect">
            <a:avLst/>
          </a:prstGeom>
          <a:noFill/>
          <a:ln>
            <a:noFill/>
          </a:ln>
        </p:spPr>
      </p:pic>
      <p:sp>
        <p:nvSpPr>
          <p:cNvPr id="1536" name="Google Shape;1536;g19a695fa96e_0_0"/>
          <p:cNvSpPr txBox="1"/>
          <p:nvPr/>
        </p:nvSpPr>
        <p:spPr>
          <a:xfrm>
            <a:off x="498479" y="5020959"/>
            <a:ext cx="4764300" cy="2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37" name="Google Shape;1537;g19a695fa96e_0_0"/>
          <p:cNvSpPr txBox="1"/>
          <p:nvPr/>
        </p:nvSpPr>
        <p:spPr>
          <a:xfrm>
            <a:off x="721700" y="1428050"/>
            <a:ext cx="9210600" cy="193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</a:pPr>
            <a:r>
              <a:rPr lang="pl-PL" sz="4000" b="1">
                <a:solidFill>
                  <a:srgbClr val="0E468F"/>
                </a:solidFill>
                <a:latin typeface="Montserrat"/>
                <a:ea typeface="Montserrat"/>
                <a:cs typeface="Montserrat"/>
                <a:sym typeface="Montserrat"/>
              </a:rPr>
              <a:t>Szkolenie dla osób towarzyszących (tutorów)</a:t>
            </a:r>
            <a:endParaRPr sz="100" b="1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</a:pPr>
            <a:r>
              <a:rPr lang="pl-PL" sz="4000" b="1">
                <a:solidFill>
                  <a:srgbClr val="0E468F"/>
                </a:solidFill>
                <a:latin typeface="Montserrat"/>
                <a:ea typeface="Montserrat"/>
                <a:cs typeface="Montserrat"/>
                <a:sym typeface="Montserrat"/>
              </a:rPr>
              <a:t>w mobilnościach zawodowych</a:t>
            </a:r>
            <a:endParaRPr sz="4000" b="1">
              <a:solidFill>
                <a:srgbClr val="0E468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538" name="Google Shape;1538;g19a695fa96e_0_0"/>
          <p:cNvSpPr txBox="1"/>
          <p:nvPr/>
        </p:nvSpPr>
        <p:spPr>
          <a:xfrm>
            <a:off x="721705" y="3367550"/>
            <a:ext cx="7997400" cy="8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b="1">
                <a:solidFill>
                  <a:srgbClr val="0E468F"/>
                </a:solidFill>
                <a:latin typeface="Calibri"/>
                <a:ea typeface="Calibri"/>
                <a:cs typeface="Calibri"/>
                <a:sym typeface="Calibri"/>
              </a:rPr>
              <a:t>Autorzy:</a:t>
            </a:r>
            <a:r>
              <a:rPr lang="pl-PL">
                <a:solidFill>
                  <a:srgbClr val="0E468F"/>
                </a:solidFill>
                <a:latin typeface="Calibri"/>
                <a:ea typeface="Calibri"/>
                <a:cs typeface="Calibri"/>
                <a:sym typeface="Calibri"/>
              </a:rPr>
              <a:t> PROKOPOWICZ MAREK, ALONSO LAURA, BOCZOŃ KONRAD, DMYTRIYEVA KATERYNA, KURSKA ANNA, NIEDZIELA AGNIESZKA, PERKOVIĆ IVA, PITUS MARTA, PROKOPOWICZ NATALIA, RYDZ BEATA, STĘPIEŃ MAJA, TARKA ZDZISLAWA, TURKOSZ MAŁGORZATA, WALACIK PAULINA</a:t>
            </a:r>
            <a:endParaRPr>
              <a:solidFill>
                <a:srgbClr val="0E468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39" name="Google Shape;1539;g19a695fa96e_0_0"/>
          <p:cNvSpPr txBox="1"/>
          <p:nvPr/>
        </p:nvSpPr>
        <p:spPr>
          <a:xfrm>
            <a:off x="721705" y="4247150"/>
            <a:ext cx="7997400" cy="104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b="1">
                <a:solidFill>
                  <a:srgbClr val="0E468F"/>
                </a:solidFill>
                <a:latin typeface="Calibri"/>
                <a:ea typeface="Calibri"/>
                <a:cs typeface="Calibri"/>
                <a:sym typeface="Calibri"/>
              </a:rPr>
              <a:t>Data i miejsce:</a:t>
            </a:r>
            <a:r>
              <a:rPr lang="pl-PL">
                <a:solidFill>
                  <a:srgbClr val="0E468F"/>
                </a:solidFill>
                <a:latin typeface="Calibri"/>
                <a:ea typeface="Calibri"/>
                <a:cs typeface="Calibri"/>
                <a:sym typeface="Calibri"/>
              </a:rPr>
              <a:t> Bystrzyca Kłodzka, 2022</a:t>
            </a:r>
            <a:endParaRPr>
              <a:solidFill>
                <a:srgbClr val="0E468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0E468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b="1">
                <a:solidFill>
                  <a:srgbClr val="0E468F"/>
                </a:solidFill>
                <a:latin typeface="Calibri"/>
                <a:ea typeface="Calibri"/>
                <a:cs typeface="Calibri"/>
                <a:sym typeface="Calibri"/>
              </a:rPr>
              <a:t>Licencja:</a:t>
            </a:r>
            <a:r>
              <a:rPr lang="pl-PL">
                <a:solidFill>
                  <a:srgbClr val="0E468F"/>
                </a:solidFill>
                <a:latin typeface="Calibri"/>
                <a:ea typeface="Calibri"/>
                <a:cs typeface="Calibri"/>
                <a:sym typeface="Calibri"/>
              </a:rPr>
              <a:t> CC BY-NC 4.0 Zespol Szkol in Bystrzyca Klodzka; </a:t>
            </a:r>
            <a:endParaRPr>
              <a:solidFill>
                <a:srgbClr val="0E468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>
                <a:solidFill>
                  <a:srgbClr val="0E468F"/>
                </a:solidFill>
                <a:latin typeface="Calibri"/>
                <a:ea typeface="Calibri"/>
                <a:cs typeface="Calibri"/>
                <a:sym typeface="Calibri"/>
              </a:rPr>
              <a:t>więcej informacji dotyczących licencji: https://creativecommons.org/licenses/by-nc/4.0/deed.pl</a:t>
            </a:r>
            <a:endParaRPr>
              <a:solidFill>
                <a:srgbClr val="0E468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40" name="Google Shape;1540;g19a695fa96e_0_0"/>
          <p:cNvSpPr txBox="1"/>
          <p:nvPr/>
        </p:nvSpPr>
        <p:spPr>
          <a:xfrm>
            <a:off x="721700" y="5342150"/>
            <a:ext cx="115446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100">
                <a:solidFill>
                  <a:srgbClr val="206595"/>
                </a:solidFill>
              </a:rPr>
              <a:t>Niniejsza publikacja odzwierciedla jedynie opinię jej autorów a Komisja Europejska nie jest odpowiedzialna </a:t>
            </a:r>
            <a:endParaRPr sz="1100">
              <a:solidFill>
                <a:srgbClr val="206595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100">
                <a:solidFill>
                  <a:srgbClr val="206595"/>
                </a:solidFill>
              </a:rPr>
              <a:t>za sposób wykorzystania zawartych w niej informacji.</a:t>
            </a:r>
            <a:endParaRPr>
              <a:solidFill>
                <a:srgbClr val="206595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36"/>
          <p:cNvSpPr txBox="1"/>
          <p:nvPr/>
        </p:nvSpPr>
        <p:spPr>
          <a:xfrm>
            <a:off x="217975" y="1189800"/>
            <a:ext cx="11349000" cy="9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40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0E468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5" name="Google Shape;355;p36"/>
          <p:cNvSpPr/>
          <p:nvPr/>
        </p:nvSpPr>
        <p:spPr>
          <a:xfrm rot="2580000">
            <a:off x="11431117" y="4841997"/>
            <a:ext cx="353391" cy="154609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6" name="Google Shape;356;p36"/>
          <p:cNvSpPr/>
          <p:nvPr/>
        </p:nvSpPr>
        <p:spPr>
          <a:xfrm rot="-2580000">
            <a:off x="10956247" y="4841996"/>
            <a:ext cx="353391" cy="154609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7" name="Google Shape;357;p36"/>
          <p:cNvSpPr txBox="1"/>
          <p:nvPr/>
        </p:nvSpPr>
        <p:spPr>
          <a:xfrm>
            <a:off x="217975" y="22675"/>
            <a:ext cx="74304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pl-PL" sz="2400" b="1">
                <a:solidFill>
                  <a:srgbClr val="206595"/>
                </a:solidFill>
                <a:latin typeface="Montserrat"/>
                <a:ea typeface="Montserrat"/>
                <a:cs typeface="Montserrat"/>
                <a:sym typeface="Montserrat"/>
              </a:rPr>
              <a:t>JAK DZIAŁAJĄ PROJEKTY MOBILNOŚCI VET?</a:t>
            </a:r>
            <a:endParaRPr sz="2400" b="1" i="0" u="none" strike="noStrike" cap="none">
              <a:solidFill>
                <a:srgbClr val="206595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58" name="Google Shape;358;p36"/>
          <p:cNvSpPr txBox="1"/>
          <p:nvPr/>
        </p:nvSpPr>
        <p:spPr>
          <a:xfrm>
            <a:off x="3078480" y="4578132"/>
            <a:ext cx="7010400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9" name="Google Shape;359;p36"/>
          <p:cNvSpPr/>
          <p:nvPr/>
        </p:nvSpPr>
        <p:spPr>
          <a:xfrm>
            <a:off x="2484120" y="730518"/>
            <a:ext cx="381000" cy="244842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60" name="Google Shape;360;p3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909400" y="837700"/>
            <a:ext cx="6455724" cy="4771426"/>
          </a:xfrm>
          <a:prstGeom prst="rect">
            <a:avLst/>
          </a:prstGeom>
          <a:noFill/>
          <a:ln>
            <a:noFill/>
          </a:ln>
        </p:spPr>
      </p:pic>
      <p:sp>
        <p:nvSpPr>
          <p:cNvPr id="361" name="Google Shape;361;p36"/>
          <p:cNvSpPr txBox="1"/>
          <p:nvPr/>
        </p:nvSpPr>
        <p:spPr>
          <a:xfrm>
            <a:off x="5049300" y="932469"/>
            <a:ext cx="2093400" cy="820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pl-PL" sz="2200" dirty="0">
                <a:solidFill>
                  <a:srgbClr val="206595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Instytucja wysyłająca</a:t>
            </a:r>
            <a:endParaRPr sz="2200" b="0" i="0" u="none" strike="noStrike" cap="none" dirty="0">
              <a:solidFill>
                <a:srgbClr val="206595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362" name="Google Shape;362;p36"/>
          <p:cNvSpPr txBox="1"/>
          <p:nvPr/>
        </p:nvSpPr>
        <p:spPr>
          <a:xfrm>
            <a:off x="3078480" y="4272171"/>
            <a:ext cx="2093400" cy="820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pl-PL" sz="2200" dirty="0">
                <a:solidFill>
                  <a:srgbClr val="206595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Organizacja goszcząca</a:t>
            </a:r>
            <a:endParaRPr sz="2200" b="0" i="0" u="none" strike="noStrike" cap="none" dirty="0">
              <a:solidFill>
                <a:srgbClr val="206595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363" name="Google Shape;363;p36"/>
          <p:cNvSpPr txBox="1"/>
          <p:nvPr/>
        </p:nvSpPr>
        <p:spPr>
          <a:xfrm>
            <a:off x="6998884" y="4331931"/>
            <a:ext cx="2139900" cy="1046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pl-PL" sz="2200" dirty="0">
                <a:solidFill>
                  <a:srgbClr val="206595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Organizacja wspierająca </a:t>
            </a:r>
            <a:r>
              <a:rPr lang="pl-PL" sz="1600" dirty="0">
                <a:solidFill>
                  <a:srgbClr val="206595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(opcjonalnie)</a:t>
            </a:r>
            <a:endParaRPr sz="2200" b="0" i="0" u="none" strike="noStrike" cap="none" dirty="0">
              <a:solidFill>
                <a:srgbClr val="206595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p38"/>
          <p:cNvSpPr txBox="1"/>
          <p:nvPr/>
        </p:nvSpPr>
        <p:spPr>
          <a:xfrm>
            <a:off x="217975" y="1189800"/>
            <a:ext cx="11349000" cy="9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40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0E468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9" name="Google Shape;369;p38"/>
          <p:cNvSpPr/>
          <p:nvPr/>
        </p:nvSpPr>
        <p:spPr>
          <a:xfrm rot="2580000">
            <a:off x="11431117" y="4841997"/>
            <a:ext cx="353391" cy="154609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0" name="Google Shape;370;p38"/>
          <p:cNvSpPr/>
          <p:nvPr/>
        </p:nvSpPr>
        <p:spPr>
          <a:xfrm rot="-2580000">
            <a:off x="10956247" y="4841996"/>
            <a:ext cx="353391" cy="154609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1" name="Google Shape;371;p38"/>
          <p:cNvSpPr txBox="1"/>
          <p:nvPr/>
        </p:nvSpPr>
        <p:spPr>
          <a:xfrm>
            <a:off x="217975" y="22675"/>
            <a:ext cx="5235600" cy="88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pl-PL" sz="2400" b="1">
                <a:solidFill>
                  <a:srgbClr val="206595"/>
                </a:solidFill>
                <a:latin typeface="Montserrat"/>
                <a:ea typeface="Montserrat"/>
                <a:cs typeface="Montserrat"/>
                <a:sym typeface="Montserrat"/>
              </a:rPr>
              <a:t>KLUCZOWE OSOBY ZAANGAŻOWANE PROJEKT</a:t>
            </a:r>
            <a:endParaRPr sz="2400" b="1" i="0" u="none" strike="noStrike" cap="none">
              <a:solidFill>
                <a:srgbClr val="206595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72" name="Google Shape;372;p38"/>
          <p:cNvSpPr txBox="1"/>
          <p:nvPr/>
        </p:nvSpPr>
        <p:spPr>
          <a:xfrm>
            <a:off x="3078480" y="4578132"/>
            <a:ext cx="7010400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73" name="Google Shape;373;p3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65325" y="1411250"/>
            <a:ext cx="8878909" cy="3685101"/>
          </a:xfrm>
          <a:prstGeom prst="rect">
            <a:avLst/>
          </a:prstGeom>
          <a:noFill/>
          <a:ln>
            <a:noFill/>
          </a:ln>
        </p:spPr>
      </p:pic>
      <p:sp>
        <p:nvSpPr>
          <p:cNvPr id="374" name="Google Shape;374;p38"/>
          <p:cNvSpPr txBox="1"/>
          <p:nvPr/>
        </p:nvSpPr>
        <p:spPr>
          <a:xfrm>
            <a:off x="1922156" y="1907338"/>
            <a:ext cx="2093400" cy="66116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pl-PL" sz="2200" dirty="0">
                <a:solidFill>
                  <a:srgbClr val="206595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Mentor</a:t>
            </a:r>
            <a:endParaRPr sz="2200" b="0" i="0" u="none" strike="noStrike" cap="none" dirty="0">
              <a:solidFill>
                <a:srgbClr val="206595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375" name="Google Shape;375;p38"/>
          <p:cNvSpPr txBox="1"/>
          <p:nvPr/>
        </p:nvSpPr>
        <p:spPr>
          <a:xfrm>
            <a:off x="4689500" y="1907338"/>
            <a:ext cx="2585100" cy="66116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pl-PL" sz="2200" dirty="0">
                <a:solidFill>
                  <a:srgbClr val="206595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Koordynator</a:t>
            </a:r>
            <a:endParaRPr sz="2200" b="0" i="0" u="none" strike="noStrike" cap="none" dirty="0">
              <a:solidFill>
                <a:srgbClr val="206595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376" name="Google Shape;376;p38"/>
          <p:cNvSpPr txBox="1"/>
          <p:nvPr/>
        </p:nvSpPr>
        <p:spPr>
          <a:xfrm>
            <a:off x="7662000" y="1927395"/>
            <a:ext cx="2585100" cy="66116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pl-PL" sz="2200" dirty="0">
                <a:solidFill>
                  <a:srgbClr val="206595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Tutor</a:t>
            </a:r>
            <a:endParaRPr sz="2200" b="0" i="0" u="none" strike="noStrike" cap="none" dirty="0">
              <a:solidFill>
                <a:srgbClr val="206595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377" name="Google Shape;377;p38"/>
          <p:cNvSpPr txBox="1"/>
          <p:nvPr/>
        </p:nvSpPr>
        <p:spPr>
          <a:xfrm>
            <a:off x="7662000" y="3653350"/>
            <a:ext cx="2585100" cy="999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endParaRPr sz="2200">
              <a:solidFill>
                <a:srgbClr val="206595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endParaRPr sz="2200">
              <a:solidFill>
                <a:srgbClr val="206595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378" name="Google Shape;378;p38"/>
          <p:cNvSpPr txBox="1"/>
          <p:nvPr/>
        </p:nvSpPr>
        <p:spPr>
          <a:xfrm>
            <a:off x="7681457" y="3589458"/>
            <a:ext cx="2585100" cy="1050504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pl-PL" sz="2200" dirty="0">
                <a:solidFill>
                  <a:srgbClr val="206595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Zespół projektowy</a:t>
            </a:r>
            <a:endParaRPr sz="2200" b="0" i="0" u="none" strike="noStrike" cap="none" dirty="0">
              <a:solidFill>
                <a:srgbClr val="206595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379" name="Google Shape;379;p38"/>
          <p:cNvSpPr txBox="1"/>
          <p:nvPr/>
        </p:nvSpPr>
        <p:spPr>
          <a:xfrm>
            <a:off x="4712229" y="3784127"/>
            <a:ext cx="2585100" cy="66116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pl-PL" sz="2200" dirty="0">
                <a:solidFill>
                  <a:srgbClr val="206595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Uczestnik</a:t>
            </a:r>
            <a:endParaRPr sz="2200" b="0" i="0" u="none" strike="noStrike" cap="none" dirty="0">
              <a:solidFill>
                <a:srgbClr val="206595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380" name="Google Shape;380;p38"/>
          <p:cNvSpPr txBox="1"/>
          <p:nvPr/>
        </p:nvSpPr>
        <p:spPr>
          <a:xfrm>
            <a:off x="4689500" y="4368700"/>
            <a:ext cx="2585100" cy="430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pl-PL" sz="2200">
                <a:solidFill>
                  <a:srgbClr val="206595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endParaRPr sz="2200" b="0" i="0" u="none" strike="noStrike" cap="none">
              <a:solidFill>
                <a:srgbClr val="206595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381" name="Google Shape;381;p38"/>
          <p:cNvSpPr txBox="1"/>
          <p:nvPr/>
        </p:nvSpPr>
        <p:spPr>
          <a:xfrm>
            <a:off x="1676306" y="3784127"/>
            <a:ext cx="2585100" cy="66116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pl-PL" sz="2200" dirty="0">
                <a:solidFill>
                  <a:srgbClr val="206595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Nauczyciel</a:t>
            </a:r>
            <a:endParaRPr sz="2200" b="0" i="0" u="none" strike="noStrike" cap="none" dirty="0">
              <a:solidFill>
                <a:srgbClr val="206595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p43"/>
          <p:cNvSpPr/>
          <p:nvPr/>
        </p:nvSpPr>
        <p:spPr>
          <a:xfrm rot="2580000">
            <a:off x="11431117" y="4841997"/>
            <a:ext cx="353391" cy="154609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7" name="Google Shape;387;p43"/>
          <p:cNvSpPr/>
          <p:nvPr/>
        </p:nvSpPr>
        <p:spPr>
          <a:xfrm rot="-2580000">
            <a:off x="10956247" y="4841996"/>
            <a:ext cx="353391" cy="154609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8" name="Google Shape;388;p43"/>
          <p:cNvSpPr/>
          <p:nvPr/>
        </p:nvSpPr>
        <p:spPr>
          <a:xfrm rot="-2030257">
            <a:off x="2526888" y="2117180"/>
            <a:ext cx="2067735" cy="2040913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89" name="Google Shape;389;p43"/>
          <p:cNvGrpSpPr/>
          <p:nvPr/>
        </p:nvGrpSpPr>
        <p:grpSpPr>
          <a:xfrm>
            <a:off x="-536812" y="1052982"/>
            <a:ext cx="3798960" cy="3348484"/>
            <a:chOff x="1978637" y="1202068"/>
            <a:chExt cx="2407147" cy="2190413"/>
          </a:xfrm>
        </p:grpSpPr>
        <p:sp>
          <p:nvSpPr>
            <p:cNvPr id="390" name="Google Shape;390;p43"/>
            <p:cNvSpPr/>
            <p:nvPr/>
          </p:nvSpPr>
          <p:spPr>
            <a:xfrm rot="-2081187">
              <a:off x="2278971" y="1519484"/>
              <a:ext cx="1601327" cy="1555582"/>
            </a:xfrm>
            <a:custGeom>
              <a:avLst/>
              <a:gdLst/>
              <a:ahLst/>
              <a:cxnLst/>
              <a:rect l="l" t="t" r="r" b="b"/>
              <a:pathLst>
                <a:path w="246" h="240" extrusionOk="0">
                  <a:moveTo>
                    <a:pt x="246" y="29"/>
                  </a:moveTo>
                  <a:cubicBezTo>
                    <a:pt x="241" y="19"/>
                    <a:pt x="235" y="9"/>
                    <a:pt x="228" y="0"/>
                  </a:cubicBezTo>
                  <a:cubicBezTo>
                    <a:pt x="111" y="25"/>
                    <a:pt x="19" y="120"/>
                    <a:pt x="0" y="240"/>
                  </a:cubicBezTo>
                  <a:cubicBezTo>
                    <a:pt x="11" y="237"/>
                    <a:pt x="22" y="234"/>
                    <a:pt x="34" y="232"/>
                  </a:cubicBezTo>
                  <a:cubicBezTo>
                    <a:pt x="56" y="128"/>
                    <a:pt x="140" y="46"/>
                    <a:pt x="246" y="29"/>
                  </a:cubicBezTo>
                  <a:close/>
                </a:path>
              </a:pathLst>
            </a:custGeom>
            <a:solidFill>
              <a:srgbClr val="2275A5"/>
            </a:solidFill>
            <a:ln w="9525" cap="flat" cmpd="sng">
              <a:solidFill>
                <a:srgbClr val="FFFFFF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121900" tIns="60925" rIns="121900" bIns="609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1" name="Google Shape;391;p43"/>
            <p:cNvSpPr/>
            <p:nvPr/>
          </p:nvSpPr>
          <p:spPr>
            <a:xfrm rot="-2081188">
              <a:off x="2605674" y="1601249"/>
              <a:ext cx="1541190" cy="1320966"/>
            </a:xfrm>
            <a:custGeom>
              <a:avLst/>
              <a:gdLst/>
              <a:ahLst/>
              <a:cxnLst/>
              <a:rect l="l" t="t" r="r" b="b"/>
              <a:pathLst>
                <a:path w="248" h="213" extrusionOk="0">
                  <a:moveTo>
                    <a:pt x="142" y="213"/>
                  </a:moveTo>
                  <a:cubicBezTo>
                    <a:pt x="152" y="188"/>
                    <a:pt x="170" y="167"/>
                    <a:pt x="194" y="153"/>
                  </a:cubicBezTo>
                  <a:cubicBezTo>
                    <a:pt x="211" y="143"/>
                    <a:pt x="230" y="137"/>
                    <a:pt x="248" y="136"/>
                  </a:cubicBezTo>
                  <a:cubicBezTo>
                    <a:pt x="247" y="87"/>
                    <a:pt x="234" y="41"/>
                    <a:pt x="212" y="0"/>
                  </a:cubicBezTo>
                  <a:cubicBezTo>
                    <a:pt x="106" y="17"/>
                    <a:pt x="22" y="99"/>
                    <a:pt x="0" y="203"/>
                  </a:cubicBezTo>
                  <a:cubicBezTo>
                    <a:pt x="46" y="195"/>
                    <a:pt x="95" y="198"/>
                    <a:pt x="142" y="213"/>
                  </a:cubicBezTo>
                  <a:close/>
                </a:path>
              </a:pathLst>
            </a:custGeom>
            <a:solidFill>
              <a:srgbClr val="79C4D4"/>
            </a:solidFill>
            <a:ln w="12700" cap="flat" cmpd="sng">
              <a:solidFill>
                <a:srgbClr val="FFFFFF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121900" tIns="60925" rIns="121900" bIns="609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2" name="Google Shape;392;p43"/>
            <p:cNvSpPr txBox="1"/>
            <p:nvPr/>
          </p:nvSpPr>
          <p:spPr>
            <a:xfrm rot="-4432199">
              <a:off x="2798390" y="1964894"/>
              <a:ext cx="1304451" cy="56253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100"/>
                <a:buFont typeface="Arial"/>
                <a:buNone/>
              </a:pPr>
              <a:r>
                <a:rPr lang="pl-PL" sz="1800" b="1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UCZESTNIK /</a:t>
              </a:r>
              <a:endParaRPr sz="18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100"/>
                <a:buFont typeface="Arial"/>
                <a:buNone/>
              </a:pPr>
              <a:r>
                <a:rPr lang="pl-PL" sz="1800" b="1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UCZEŃ</a:t>
              </a:r>
              <a:endParaRPr sz="18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grpSp>
        <p:nvGrpSpPr>
          <p:cNvPr id="393" name="Google Shape;393;p43"/>
          <p:cNvGrpSpPr/>
          <p:nvPr/>
        </p:nvGrpSpPr>
        <p:grpSpPr>
          <a:xfrm>
            <a:off x="865379" y="3189891"/>
            <a:ext cx="3326854" cy="3725696"/>
            <a:chOff x="2867111" y="2599927"/>
            <a:chExt cx="2108006" cy="2437164"/>
          </a:xfrm>
        </p:grpSpPr>
        <p:sp>
          <p:nvSpPr>
            <p:cNvPr id="394" name="Google Shape;394;p43"/>
            <p:cNvSpPr/>
            <p:nvPr/>
          </p:nvSpPr>
          <p:spPr>
            <a:xfrm rot="-2081188">
              <a:off x="3325156" y="2966530"/>
              <a:ext cx="1061085" cy="1941128"/>
            </a:xfrm>
            <a:custGeom>
              <a:avLst/>
              <a:gdLst/>
              <a:ahLst/>
              <a:cxnLst/>
              <a:rect l="l" t="t" r="r" b="b"/>
              <a:pathLst>
                <a:path w="163" h="300" extrusionOk="0">
                  <a:moveTo>
                    <a:pt x="32" y="39"/>
                  </a:moveTo>
                  <a:cubicBezTo>
                    <a:pt x="32" y="26"/>
                    <a:pt x="33" y="13"/>
                    <a:pt x="35" y="0"/>
                  </a:cubicBezTo>
                  <a:cubicBezTo>
                    <a:pt x="24" y="2"/>
                    <a:pt x="13" y="5"/>
                    <a:pt x="2" y="8"/>
                  </a:cubicBezTo>
                  <a:cubicBezTo>
                    <a:pt x="1" y="19"/>
                    <a:pt x="0" y="29"/>
                    <a:pt x="0" y="39"/>
                  </a:cubicBezTo>
                  <a:cubicBezTo>
                    <a:pt x="0" y="153"/>
                    <a:pt x="65" y="252"/>
                    <a:pt x="160" y="300"/>
                  </a:cubicBezTo>
                  <a:cubicBezTo>
                    <a:pt x="160" y="289"/>
                    <a:pt x="161" y="277"/>
                    <a:pt x="163" y="265"/>
                  </a:cubicBezTo>
                  <a:cubicBezTo>
                    <a:pt x="85" y="220"/>
                    <a:pt x="32" y="136"/>
                    <a:pt x="32" y="39"/>
                  </a:cubicBezTo>
                  <a:close/>
                </a:path>
              </a:pathLst>
            </a:custGeom>
            <a:solidFill>
              <a:srgbClr val="2275A5"/>
            </a:solidFill>
            <a:ln w="9525" cap="flat" cmpd="sng">
              <a:solidFill>
                <a:srgbClr val="FFFFFF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121900" tIns="60925" rIns="121900" bIns="609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5" name="Google Shape;395;p43"/>
            <p:cNvSpPr/>
            <p:nvPr/>
          </p:nvSpPr>
          <p:spPr>
            <a:xfrm rot="-2081187">
              <a:off x="3456358" y="2773799"/>
              <a:ext cx="1138968" cy="1690435"/>
            </a:xfrm>
            <a:custGeom>
              <a:avLst/>
              <a:gdLst/>
              <a:ahLst/>
              <a:cxnLst/>
              <a:rect l="l" t="t" r="r" b="b"/>
              <a:pathLst>
                <a:path w="183" h="273" extrusionOk="0">
                  <a:moveTo>
                    <a:pt x="156" y="108"/>
                  </a:moveTo>
                  <a:cubicBezTo>
                    <a:pt x="139" y="79"/>
                    <a:pt x="136" y="46"/>
                    <a:pt x="144" y="16"/>
                  </a:cubicBezTo>
                  <a:cubicBezTo>
                    <a:pt x="97" y="2"/>
                    <a:pt x="48" y="0"/>
                    <a:pt x="3" y="8"/>
                  </a:cubicBezTo>
                  <a:cubicBezTo>
                    <a:pt x="1" y="21"/>
                    <a:pt x="0" y="34"/>
                    <a:pt x="0" y="47"/>
                  </a:cubicBezTo>
                  <a:cubicBezTo>
                    <a:pt x="0" y="144"/>
                    <a:pt x="53" y="228"/>
                    <a:pt x="131" y="273"/>
                  </a:cubicBezTo>
                  <a:cubicBezTo>
                    <a:pt x="138" y="227"/>
                    <a:pt x="155" y="182"/>
                    <a:pt x="183" y="141"/>
                  </a:cubicBezTo>
                  <a:cubicBezTo>
                    <a:pt x="173" y="132"/>
                    <a:pt x="163" y="121"/>
                    <a:pt x="156" y="108"/>
                  </a:cubicBezTo>
                  <a:close/>
                </a:path>
              </a:pathLst>
            </a:custGeom>
            <a:solidFill>
              <a:srgbClr val="79C4D4"/>
            </a:solidFill>
            <a:ln w="12700" cap="flat" cmpd="sng">
              <a:solidFill>
                <a:srgbClr val="FFFFFF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121900" tIns="60925" rIns="121900" bIns="609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6" name="Google Shape;396;p43"/>
            <p:cNvSpPr txBox="1"/>
            <p:nvPr/>
          </p:nvSpPr>
          <p:spPr>
            <a:xfrm rot="2155910">
              <a:off x="3074353" y="3299689"/>
              <a:ext cx="1759136" cy="56281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100"/>
                <a:buFont typeface="Arial"/>
                <a:buNone/>
              </a:pPr>
              <a:r>
                <a:rPr lang="pl-PL" sz="1800" b="1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ORGANIZACJA POŚREDNICZĄCA</a:t>
              </a:r>
              <a:endParaRPr sz="18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grpSp>
        <p:nvGrpSpPr>
          <p:cNvPr id="397" name="Google Shape;397;p43"/>
          <p:cNvGrpSpPr/>
          <p:nvPr/>
        </p:nvGrpSpPr>
        <p:grpSpPr>
          <a:xfrm>
            <a:off x="3185971" y="2982728"/>
            <a:ext cx="3826358" cy="3206513"/>
            <a:chOff x="4337515" y="2464414"/>
            <a:chExt cx="2424507" cy="2097542"/>
          </a:xfrm>
        </p:grpSpPr>
        <p:sp>
          <p:nvSpPr>
            <p:cNvPr id="398" name="Google Shape;398;p43"/>
            <p:cNvSpPr/>
            <p:nvPr/>
          </p:nvSpPr>
          <p:spPr>
            <a:xfrm rot="-2081187">
              <a:off x="4648818" y="3375680"/>
              <a:ext cx="2119401" cy="640096"/>
            </a:xfrm>
            <a:custGeom>
              <a:avLst/>
              <a:gdLst/>
              <a:ahLst/>
              <a:cxnLst/>
              <a:rect l="l" t="t" r="r" b="b"/>
              <a:pathLst>
                <a:path w="326" h="99" extrusionOk="0">
                  <a:moveTo>
                    <a:pt x="119" y="67"/>
                  </a:moveTo>
                  <a:cubicBezTo>
                    <a:pt x="77" y="67"/>
                    <a:pt x="37" y="57"/>
                    <a:pt x="2" y="40"/>
                  </a:cubicBezTo>
                  <a:cubicBezTo>
                    <a:pt x="1" y="51"/>
                    <a:pt x="0" y="63"/>
                    <a:pt x="0" y="74"/>
                  </a:cubicBezTo>
                  <a:cubicBezTo>
                    <a:pt x="36" y="90"/>
                    <a:pt x="76" y="99"/>
                    <a:pt x="119" y="99"/>
                  </a:cubicBezTo>
                  <a:cubicBezTo>
                    <a:pt x="200" y="99"/>
                    <a:pt x="273" y="67"/>
                    <a:pt x="326" y="14"/>
                  </a:cubicBezTo>
                  <a:cubicBezTo>
                    <a:pt x="315" y="10"/>
                    <a:pt x="304" y="5"/>
                    <a:pt x="294" y="0"/>
                  </a:cubicBezTo>
                  <a:cubicBezTo>
                    <a:pt x="247" y="42"/>
                    <a:pt x="186" y="67"/>
                    <a:pt x="119" y="67"/>
                  </a:cubicBezTo>
                  <a:close/>
                </a:path>
              </a:pathLst>
            </a:custGeom>
            <a:solidFill>
              <a:srgbClr val="2275A5"/>
            </a:solidFill>
            <a:ln w="9525" cap="flat" cmpd="sng">
              <a:solidFill>
                <a:srgbClr val="FFFFFF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121900" tIns="60925" rIns="121900" bIns="609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9" name="Google Shape;399;p43"/>
            <p:cNvSpPr/>
            <p:nvPr/>
          </p:nvSpPr>
          <p:spPr>
            <a:xfrm rot="-2081187">
              <a:off x="4457034" y="2893418"/>
              <a:ext cx="1815979" cy="987157"/>
            </a:xfrm>
            <a:custGeom>
              <a:avLst/>
              <a:gdLst/>
              <a:ahLst/>
              <a:cxnLst/>
              <a:rect l="l" t="t" r="r" b="b"/>
              <a:pathLst>
                <a:path w="292" h="159" extrusionOk="0">
                  <a:moveTo>
                    <a:pt x="182" y="1"/>
                  </a:moveTo>
                  <a:cubicBezTo>
                    <a:pt x="181" y="2"/>
                    <a:pt x="179" y="3"/>
                    <a:pt x="177" y="4"/>
                  </a:cubicBezTo>
                  <a:cubicBezTo>
                    <a:pt x="137" y="27"/>
                    <a:pt x="88" y="24"/>
                    <a:pt x="51" y="0"/>
                  </a:cubicBezTo>
                  <a:cubicBezTo>
                    <a:pt x="23" y="41"/>
                    <a:pt x="6" y="86"/>
                    <a:pt x="0" y="132"/>
                  </a:cubicBezTo>
                  <a:cubicBezTo>
                    <a:pt x="35" y="149"/>
                    <a:pt x="75" y="159"/>
                    <a:pt x="117" y="159"/>
                  </a:cubicBezTo>
                  <a:cubicBezTo>
                    <a:pt x="184" y="159"/>
                    <a:pt x="245" y="134"/>
                    <a:pt x="292" y="92"/>
                  </a:cubicBezTo>
                  <a:cubicBezTo>
                    <a:pt x="250" y="71"/>
                    <a:pt x="212" y="41"/>
                    <a:pt x="182" y="1"/>
                  </a:cubicBezTo>
                  <a:close/>
                </a:path>
              </a:pathLst>
            </a:custGeom>
            <a:solidFill>
              <a:srgbClr val="79C4D4"/>
            </a:solidFill>
            <a:ln w="12700" cap="flat" cmpd="sng">
              <a:solidFill>
                <a:srgbClr val="FFFFFF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121900" tIns="60925" rIns="121900" bIns="609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0" name="Google Shape;400;p43"/>
            <p:cNvSpPr txBox="1"/>
            <p:nvPr/>
          </p:nvSpPr>
          <p:spPr>
            <a:xfrm rot="-2246118">
              <a:off x="4568735" y="3186483"/>
              <a:ext cx="1501813" cy="56300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100"/>
                <a:buFont typeface="Arial"/>
                <a:buNone/>
              </a:pPr>
              <a:r>
                <a:rPr lang="pl-PL" sz="1800" b="1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ORGANIZACJA PRZYJMUJĄCA (ZAKŁAD PRACY)</a:t>
              </a:r>
              <a:endParaRPr sz="18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grpSp>
        <p:nvGrpSpPr>
          <p:cNvPr id="401" name="Google Shape;401;p43"/>
          <p:cNvGrpSpPr/>
          <p:nvPr/>
        </p:nvGrpSpPr>
        <p:grpSpPr>
          <a:xfrm>
            <a:off x="1490322" y="-675574"/>
            <a:ext cx="3699463" cy="3624041"/>
            <a:chOff x="3263096" y="71334"/>
            <a:chExt cx="2344103" cy="2370669"/>
          </a:xfrm>
        </p:grpSpPr>
        <p:sp>
          <p:nvSpPr>
            <p:cNvPr id="402" name="Google Shape;402;p43"/>
            <p:cNvSpPr/>
            <p:nvPr/>
          </p:nvSpPr>
          <p:spPr>
            <a:xfrm rot="-2081187">
              <a:off x="3407226" y="525393"/>
              <a:ext cx="1943480" cy="1113468"/>
            </a:xfrm>
            <a:custGeom>
              <a:avLst/>
              <a:gdLst/>
              <a:ahLst/>
              <a:cxnLst/>
              <a:rect l="l" t="t" r="r" b="b"/>
              <a:pathLst>
                <a:path w="299" h="172" extrusionOk="0">
                  <a:moveTo>
                    <a:pt x="45" y="32"/>
                  </a:moveTo>
                  <a:cubicBezTo>
                    <a:pt x="146" y="32"/>
                    <a:pt x="233" y="89"/>
                    <a:pt x="276" y="172"/>
                  </a:cubicBezTo>
                  <a:cubicBezTo>
                    <a:pt x="284" y="164"/>
                    <a:pt x="292" y="155"/>
                    <a:pt x="299" y="146"/>
                  </a:cubicBezTo>
                  <a:cubicBezTo>
                    <a:pt x="248" y="59"/>
                    <a:pt x="153" y="0"/>
                    <a:pt x="45" y="0"/>
                  </a:cubicBezTo>
                  <a:cubicBezTo>
                    <a:pt x="30" y="0"/>
                    <a:pt x="14" y="1"/>
                    <a:pt x="0" y="3"/>
                  </a:cubicBezTo>
                  <a:cubicBezTo>
                    <a:pt x="6" y="13"/>
                    <a:pt x="12" y="23"/>
                    <a:pt x="18" y="33"/>
                  </a:cubicBezTo>
                  <a:cubicBezTo>
                    <a:pt x="27" y="32"/>
                    <a:pt x="36" y="32"/>
                    <a:pt x="45" y="32"/>
                  </a:cubicBezTo>
                  <a:close/>
                </a:path>
              </a:pathLst>
            </a:custGeom>
            <a:solidFill>
              <a:srgbClr val="2275A5"/>
            </a:solidFill>
            <a:ln w="9525" cap="flat" cmpd="sng">
              <a:solidFill>
                <a:srgbClr val="FFFFFF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121900" tIns="60925" rIns="121900" bIns="609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3" name="Google Shape;403;p43"/>
            <p:cNvSpPr/>
            <p:nvPr/>
          </p:nvSpPr>
          <p:spPr>
            <a:xfrm rot="-2081187">
              <a:off x="3761328" y="760580"/>
              <a:ext cx="1606237" cy="1343790"/>
            </a:xfrm>
            <a:custGeom>
              <a:avLst/>
              <a:gdLst/>
              <a:ahLst/>
              <a:cxnLst/>
              <a:rect l="l" t="t" r="r" b="b"/>
              <a:pathLst>
                <a:path w="258" h="217" extrusionOk="0">
                  <a:moveTo>
                    <a:pt x="132" y="200"/>
                  </a:moveTo>
                  <a:cubicBezTo>
                    <a:pt x="135" y="205"/>
                    <a:pt x="138" y="211"/>
                    <a:pt x="140" y="217"/>
                  </a:cubicBezTo>
                  <a:cubicBezTo>
                    <a:pt x="186" y="200"/>
                    <a:pt x="227" y="174"/>
                    <a:pt x="258" y="140"/>
                  </a:cubicBezTo>
                  <a:cubicBezTo>
                    <a:pt x="215" y="57"/>
                    <a:pt x="128" y="0"/>
                    <a:pt x="27" y="0"/>
                  </a:cubicBezTo>
                  <a:cubicBezTo>
                    <a:pt x="18" y="0"/>
                    <a:pt x="9" y="0"/>
                    <a:pt x="0" y="1"/>
                  </a:cubicBezTo>
                  <a:cubicBezTo>
                    <a:pt x="21" y="43"/>
                    <a:pt x="34" y="90"/>
                    <a:pt x="34" y="140"/>
                  </a:cubicBezTo>
                  <a:cubicBezTo>
                    <a:pt x="74" y="142"/>
                    <a:pt x="111" y="163"/>
                    <a:pt x="132" y="200"/>
                  </a:cubicBezTo>
                  <a:close/>
                </a:path>
              </a:pathLst>
            </a:custGeom>
            <a:solidFill>
              <a:srgbClr val="79C4D4"/>
            </a:solidFill>
            <a:ln w="12700" cap="flat" cmpd="sng">
              <a:solidFill>
                <a:srgbClr val="FFFFFF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121900" tIns="60925" rIns="121900" bIns="609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4" name="Google Shape;404;p43"/>
            <p:cNvSpPr txBox="1"/>
            <p:nvPr/>
          </p:nvSpPr>
          <p:spPr>
            <a:xfrm>
              <a:off x="3919788" y="1123225"/>
              <a:ext cx="1304400" cy="563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300"/>
                <a:buFont typeface="Arial"/>
                <a:buNone/>
              </a:pPr>
              <a:r>
                <a:rPr lang="pl-PL" sz="1800" b="1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OPIEKUN GRUPY</a:t>
              </a:r>
              <a:endParaRPr sz="18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grpSp>
        <p:nvGrpSpPr>
          <p:cNvPr id="405" name="Google Shape;405;p43"/>
          <p:cNvGrpSpPr/>
          <p:nvPr/>
        </p:nvGrpSpPr>
        <p:grpSpPr>
          <a:xfrm>
            <a:off x="3589662" y="445028"/>
            <a:ext cx="3580527" cy="3736143"/>
            <a:chOff x="4593307" y="804376"/>
            <a:chExt cx="2268741" cy="2444000"/>
          </a:xfrm>
        </p:grpSpPr>
        <p:sp>
          <p:nvSpPr>
            <p:cNvPr id="406" name="Google Shape;406;p43"/>
            <p:cNvSpPr/>
            <p:nvPr/>
          </p:nvSpPr>
          <p:spPr>
            <a:xfrm rot="-2081188">
              <a:off x="5623193" y="814800"/>
              <a:ext cx="698156" cy="2118270"/>
            </a:xfrm>
            <a:custGeom>
              <a:avLst/>
              <a:gdLst/>
              <a:ahLst/>
              <a:cxnLst/>
              <a:rect l="l" t="t" r="r" b="b"/>
              <a:pathLst>
                <a:path w="107" h="328" extrusionOk="0">
                  <a:moveTo>
                    <a:pt x="52" y="26"/>
                  </a:moveTo>
                  <a:cubicBezTo>
                    <a:pt x="67" y="59"/>
                    <a:pt x="75" y="95"/>
                    <a:pt x="75" y="132"/>
                  </a:cubicBezTo>
                  <a:cubicBezTo>
                    <a:pt x="75" y="204"/>
                    <a:pt x="46" y="268"/>
                    <a:pt x="0" y="315"/>
                  </a:cubicBezTo>
                  <a:cubicBezTo>
                    <a:pt x="10" y="320"/>
                    <a:pt x="21" y="325"/>
                    <a:pt x="32" y="328"/>
                  </a:cubicBezTo>
                  <a:cubicBezTo>
                    <a:pt x="78" y="276"/>
                    <a:pt x="107" y="208"/>
                    <a:pt x="107" y="132"/>
                  </a:cubicBezTo>
                  <a:cubicBezTo>
                    <a:pt x="107" y="85"/>
                    <a:pt x="95" y="40"/>
                    <a:pt x="75" y="0"/>
                  </a:cubicBezTo>
                  <a:cubicBezTo>
                    <a:pt x="68" y="9"/>
                    <a:pt x="60" y="18"/>
                    <a:pt x="52" y="26"/>
                  </a:cubicBezTo>
                  <a:close/>
                </a:path>
              </a:pathLst>
            </a:custGeom>
            <a:solidFill>
              <a:srgbClr val="2275A5"/>
            </a:solidFill>
            <a:ln w="9525" cap="flat" cmpd="sng">
              <a:solidFill>
                <a:srgbClr val="FFFFFF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121900" tIns="60925" rIns="121900" bIns="609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7" name="Google Shape;407;p43"/>
            <p:cNvSpPr/>
            <p:nvPr/>
          </p:nvSpPr>
          <p:spPr>
            <a:xfrm rot="-2081187">
              <a:off x="5001092" y="1289142"/>
              <a:ext cx="1148261" cy="1791718"/>
            </a:xfrm>
            <a:custGeom>
              <a:avLst/>
              <a:gdLst/>
              <a:ahLst/>
              <a:cxnLst/>
              <a:rect l="l" t="t" r="r" b="b"/>
              <a:pathLst>
                <a:path w="184" h="289" extrusionOk="0">
                  <a:moveTo>
                    <a:pt x="161" y="0"/>
                  </a:moveTo>
                  <a:cubicBezTo>
                    <a:pt x="128" y="34"/>
                    <a:pt x="87" y="60"/>
                    <a:pt x="40" y="76"/>
                  </a:cubicBezTo>
                  <a:cubicBezTo>
                    <a:pt x="52" y="121"/>
                    <a:pt x="36" y="170"/>
                    <a:pt x="0" y="200"/>
                  </a:cubicBezTo>
                  <a:cubicBezTo>
                    <a:pt x="29" y="240"/>
                    <a:pt x="67" y="270"/>
                    <a:pt x="109" y="289"/>
                  </a:cubicBezTo>
                  <a:cubicBezTo>
                    <a:pt x="155" y="242"/>
                    <a:pt x="184" y="178"/>
                    <a:pt x="184" y="106"/>
                  </a:cubicBezTo>
                  <a:cubicBezTo>
                    <a:pt x="184" y="69"/>
                    <a:pt x="176" y="33"/>
                    <a:pt x="161" y="0"/>
                  </a:cubicBezTo>
                  <a:close/>
                </a:path>
              </a:pathLst>
            </a:custGeom>
            <a:solidFill>
              <a:srgbClr val="79C4D4"/>
            </a:solidFill>
            <a:ln w="12700" cap="flat" cmpd="sng">
              <a:solidFill>
                <a:srgbClr val="FFFFFF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121900" tIns="60925" rIns="121900" bIns="609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8" name="Google Shape;408;p43"/>
            <p:cNvSpPr txBox="1"/>
            <p:nvPr/>
          </p:nvSpPr>
          <p:spPr>
            <a:xfrm rot="4352281">
              <a:off x="4927811" y="1903527"/>
              <a:ext cx="1424653" cy="56293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100"/>
                <a:buFont typeface="Arial"/>
                <a:buNone/>
              </a:pPr>
              <a:r>
                <a:rPr lang="pl-PL" sz="1800" b="1">
                  <a:solidFill>
                    <a:srgbClr val="F8F9FA"/>
                  </a:solidFill>
                  <a:latin typeface="Montserrat"/>
                  <a:ea typeface="Montserrat"/>
                  <a:cs typeface="Montserrat"/>
                  <a:sym typeface="Montserrat"/>
                </a:rPr>
                <a:t>ORGANIZACJA WYSYŁAJĄCA</a:t>
              </a:r>
              <a:endParaRPr sz="1800" b="1">
                <a:solidFill>
                  <a:srgbClr val="F8F9FA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100"/>
                <a:buFont typeface="Arial"/>
                <a:buNone/>
              </a:pPr>
              <a:r>
                <a:rPr lang="pl-PL" sz="1800" b="1">
                  <a:solidFill>
                    <a:srgbClr val="F8F9FA"/>
                  </a:solidFill>
                  <a:latin typeface="Montserrat"/>
                  <a:ea typeface="Montserrat"/>
                  <a:cs typeface="Montserrat"/>
                  <a:sym typeface="Montserrat"/>
                </a:rPr>
                <a:t>(SZKOŁA)</a:t>
              </a:r>
              <a:endParaRPr sz="1800" b="1">
                <a:solidFill>
                  <a:srgbClr val="F8F9FA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pic>
        <p:nvPicPr>
          <p:cNvPr id="409" name="Google Shape;409;p43"/>
          <p:cNvPicPr preferRelativeResize="0"/>
          <p:nvPr/>
        </p:nvPicPr>
        <p:blipFill rotWithShape="1">
          <a:blip r:embed="rId3">
            <a:alphaModFix/>
          </a:blip>
          <a:srcRect l="32189" r="34174" b="33787"/>
          <a:stretch/>
        </p:blipFill>
        <p:spPr>
          <a:xfrm>
            <a:off x="2707463" y="2130200"/>
            <a:ext cx="1554175" cy="1869725"/>
          </a:xfrm>
          <a:prstGeom prst="rect">
            <a:avLst/>
          </a:prstGeom>
          <a:noFill/>
          <a:ln>
            <a:noFill/>
          </a:ln>
        </p:spPr>
      </p:pic>
      <p:sp>
        <p:nvSpPr>
          <p:cNvPr id="410" name="Google Shape;410;p43"/>
          <p:cNvSpPr/>
          <p:nvPr/>
        </p:nvSpPr>
        <p:spPr>
          <a:xfrm>
            <a:off x="7497700" y="2076675"/>
            <a:ext cx="3826500" cy="1869600"/>
          </a:xfrm>
          <a:prstGeom prst="rect">
            <a:avLst/>
          </a:prstGeom>
          <a:noFill/>
          <a:ln w="76200" cap="flat" cmpd="sng">
            <a:solidFill>
              <a:srgbClr val="2275A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</a:pPr>
            <a:r>
              <a:rPr lang="pl-PL" sz="2200" b="1">
                <a:solidFill>
                  <a:srgbClr val="77B948"/>
                </a:solidFill>
                <a:latin typeface="Montserrat"/>
                <a:ea typeface="Montserrat"/>
                <a:cs typeface="Montserrat"/>
                <a:sym typeface="Montserrat"/>
              </a:rPr>
              <a:t>Obowiązki każdego</a:t>
            </a:r>
            <a:br>
              <a:rPr lang="pl-PL" sz="2200" b="1">
                <a:solidFill>
                  <a:srgbClr val="77B948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pl-PL" sz="2200" b="1">
                <a:solidFill>
                  <a:srgbClr val="77B948"/>
                </a:solidFill>
                <a:latin typeface="Montserrat"/>
                <a:ea typeface="Montserrat"/>
                <a:cs typeface="Montserrat"/>
                <a:sym typeface="Montserrat"/>
              </a:rPr>
              <a:t> z podmiotów zaangażowanych </a:t>
            </a:r>
            <a:br>
              <a:rPr lang="pl-PL" sz="2200" b="1">
                <a:solidFill>
                  <a:srgbClr val="77B948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pl-PL" sz="2200" b="1">
                <a:solidFill>
                  <a:srgbClr val="77B948"/>
                </a:solidFill>
                <a:latin typeface="Montserrat"/>
                <a:ea typeface="Montserrat"/>
                <a:cs typeface="Montserrat"/>
                <a:sym typeface="Montserrat"/>
              </a:rPr>
              <a:t>w realizację projektów mobilnościowych</a:t>
            </a:r>
            <a:r>
              <a:rPr lang="pl-PL" sz="2200" b="1" i="0" u="none" strike="noStrike" cap="none">
                <a:solidFill>
                  <a:srgbClr val="77B948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pl-PL" sz="2200" b="1" i="0" u="none" strike="noStrike" cap="none">
                <a:solidFill>
                  <a:srgbClr val="0E468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sz="2200" b="1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g13298269c44_0_0"/>
          <p:cNvSpPr txBox="1"/>
          <p:nvPr/>
        </p:nvSpPr>
        <p:spPr>
          <a:xfrm>
            <a:off x="217975" y="1189800"/>
            <a:ext cx="11349000" cy="9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40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0E468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6" name="Google Shape;416;g13298269c44_0_0"/>
          <p:cNvSpPr/>
          <p:nvPr/>
        </p:nvSpPr>
        <p:spPr>
          <a:xfrm rot="2578233">
            <a:off x="11431262" y="4842008"/>
            <a:ext cx="353422" cy="154531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7" name="Google Shape;417;g13298269c44_0_0"/>
          <p:cNvSpPr/>
          <p:nvPr/>
        </p:nvSpPr>
        <p:spPr>
          <a:xfrm rot="-2578233">
            <a:off x="10956217" y="4842119"/>
            <a:ext cx="353422" cy="154531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8" name="Google Shape;418;g13298269c44_0_0"/>
          <p:cNvSpPr txBox="1"/>
          <p:nvPr/>
        </p:nvSpPr>
        <p:spPr>
          <a:xfrm>
            <a:off x="3078480" y="4578132"/>
            <a:ext cx="70104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19" name="Google Shape;419;g13298269c44_0_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968700" y="1281725"/>
            <a:ext cx="2773680" cy="3460660"/>
          </a:xfrm>
          <a:prstGeom prst="rect">
            <a:avLst/>
          </a:prstGeom>
          <a:noFill/>
          <a:ln>
            <a:noFill/>
          </a:ln>
        </p:spPr>
      </p:pic>
      <p:sp>
        <p:nvSpPr>
          <p:cNvPr id="420" name="Google Shape;420;g13298269c44_0_0"/>
          <p:cNvSpPr txBox="1"/>
          <p:nvPr/>
        </p:nvSpPr>
        <p:spPr>
          <a:xfrm>
            <a:off x="217975" y="22675"/>
            <a:ext cx="9801900" cy="8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2400" b="1">
                <a:solidFill>
                  <a:srgbClr val="206595"/>
                </a:solidFill>
                <a:latin typeface="Montserrat"/>
                <a:ea typeface="Montserrat"/>
                <a:cs typeface="Montserrat"/>
                <a:sym typeface="Montserrat"/>
              </a:rPr>
              <a:t>NIM PRZEJDZIEMY DO KOLEJNEJ SEKCJI </a:t>
            </a:r>
            <a:endParaRPr sz="2400" b="1">
              <a:solidFill>
                <a:srgbClr val="206595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206595"/>
              </a:buClr>
              <a:buSzPts val="2400"/>
              <a:buFont typeface="Montserrat"/>
              <a:buChar char="-"/>
            </a:pPr>
            <a:r>
              <a:rPr lang="pl-PL" sz="2400" b="1">
                <a:solidFill>
                  <a:srgbClr val="206595"/>
                </a:solidFill>
                <a:latin typeface="Montserrat"/>
                <a:ea typeface="Montserrat"/>
                <a:cs typeface="Montserrat"/>
                <a:sym typeface="Montserrat"/>
              </a:rPr>
              <a:t>CZY MACIE PAŃSTWO PYTANIA?</a:t>
            </a:r>
            <a:endParaRPr sz="2400" b="1">
              <a:solidFill>
                <a:srgbClr val="206595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p91"/>
          <p:cNvSpPr/>
          <p:nvPr/>
        </p:nvSpPr>
        <p:spPr>
          <a:xfrm rot="2580000">
            <a:off x="11431117" y="4841997"/>
            <a:ext cx="353391" cy="154609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6" name="Google Shape;426;p91"/>
          <p:cNvSpPr/>
          <p:nvPr/>
        </p:nvSpPr>
        <p:spPr>
          <a:xfrm rot="-2580000">
            <a:off x="10956247" y="4841996"/>
            <a:ext cx="353391" cy="154609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27" name="Google Shape;427;p9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5075" y="424541"/>
            <a:ext cx="4980215" cy="5064625"/>
          </a:xfrm>
          <a:prstGeom prst="rect">
            <a:avLst/>
          </a:prstGeom>
          <a:noFill/>
          <a:ln>
            <a:noFill/>
          </a:ln>
        </p:spPr>
      </p:pic>
      <p:sp>
        <p:nvSpPr>
          <p:cNvPr id="428" name="Google Shape;428;p91"/>
          <p:cNvSpPr/>
          <p:nvPr/>
        </p:nvSpPr>
        <p:spPr>
          <a:xfrm rot="1221735">
            <a:off x="260025" y="574973"/>
            <a:ext cx="1746129" cy="854986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lt1"/>
          </a:solidFill>
          <a:ln w="25400" cap="flat" cmpd="sng">
            <a:solidFill>
              <a:srgbClr val="77B94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9" name="Google Shape;429;p91"/>
          <p:cNvSpPr txBox="1"/>
          <p:nvPr/>
        </p:nvSpPr>
        <p:spPr>
          <a:xfrm rot="1160520">
            <a:off x="279089" y="841798"/>
            <a:ext cx="1779858" cy="3233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pl-PL" sz="1500">
                <a:solidFill>
                  <a:srgbClr val="206595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UCZESTNIK</a:t>
            </a:r>
            <a:endParaRPr sz="1500" b="0" i="0" u="none" strike="noStrike" cap="none">
              <a:solidFill>
                <a:srgbClr val="206595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430" name="Google Shape;430;p91"/>
          <p:cNvSpPr/>
          <p:nvPr/>
        </p:nvSpPr>
        <p:spPr>
          <a:xfrm rot="-2490536">
            <a:off x="1655385" y="5058503"/>
            <a:ext cx="1947380" cy="854988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lt1"/>
          </a:solidFill>
          <a:ln w="25400" cap="flat" cmpd="sng">
            <a:solidFill>
              <a:srgbClr val="77B94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1" name="Google Shape;431;p91"/>
          <p:cNvSpPr txBox="1"/>
          <p:nvPr/>
        </p:nvSpPr>
        <p:spPr>
          <a:xfrm rot="-2516043">
            <a:off x="1631571" y="5339849"/>
            <a:ext cx="1994987" cy="2923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pl-PL" sz="1300">
                <a:solidFill>
                  <a:srgbClr val="206595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ORG. WSPIERAJĄCA</a:t>
            </a:r>
            <a:endParaRPr sz="1400" b="0" i="0" u="none" strike="noStrike" cap="none">
              <a:solidFill>
                <a:srgbClr val="206595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432" name="Google Shape;432;p91"/>
          <p:cNvSpPr/>
          <p:nvPr/>
        </p:nvSpPr>
        <p:spPr>
          <a:xfrm rot="-2176919">
            <a:off x="4045" y="3521259"/>
            <a:ext cx="1746129" cy="854986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lt1"/>
          </a:solidFill>
          <a:ln w="25400" cap="flat" cmpd="sng">
            <a:solidFill>
              <a:srgbClr val="77B94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3" name="Google Shape;433;p91"/>
          <p:cNvSpPr txBox="1"/>
          <p:nvPr/>
        </p:nvSpPr>
        <p:spPr>
          <a:xfrm rot="-2106595">
            <a:off x="-12741" y="3802554"/>
            <a:ext cx="1779720" cy="2923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pl-PL" sz="1300">
                <a:solidFill>
                  <a:srgbClr val="206595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TUTOR</a:t>
            </a:r>
            <a:endParaRPr sz="1300" b="0" i="0" u="none" strike="noStrike" cap="none">
              <a:solidFill>
                <a:srgbClr val="206595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grpSp>
        <p:nvGrpSpPr>
          <p:cNvPr id="434" name="Google Shape;434;p91"/>
          <p:cNvGrpSpPr/>
          <p:nvPr/>
        </p:nvGrpSpPr>
        <p:grpSpPr>
          <a:xfrm>
            <a:off x="5345493" y="708019"/>
            <a:ext cx="5418667" cy="5418667"/>
            <a:chOff x="1589728" y="0"/>
            <a:chExt cx="5418667" cy="5418667"/>
          </a:xfrm>
        </p:grpSpPr>
        <p:sp>
          <p:nvSpPr>
            <p:cNvPr id="435" name="Google Shape;435;p91"/>
            <p:cNvSpPr/>
            <p:nvPr/>
          </p:nvSpPr>
          <p:spPr>
            <a:xfrm>
              <a:off x="1589728" y="0"/>
              <a:ext cx="5418667" cy="5418667"/>
            </a:xfrm>
            <a:prstGeom prst="quadArrow">
              <a:avLst>
                <a:gd name="adj1" fmla="val 2000"/>
                <a:gd name="adj2" fmla="val 4000"/>
                <a:gd name="adj3" fmla="val 5000"/>
              </a:avLst>
            </a:prstGeom>
            <a:solidFill>
              <a:srgbClr val="CCD3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6" name="Google Shape;436;p91"/>
            <p:cNvSpPr/>
            <p:nvPr/>
          </p:nvSpPr>
          <p:spPr>
            <a:xfrm>
              <a:off x="4472524" y="2827525"/>
              <a:ext cx="2167466" cy="2167466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25400" cap="flat" cmpd="sng">
              <a:solidFill>
                <a:srgbClr val="79C4D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7" name="Google Shape;437;p91"/>
            <p:cNvSpPr txBox="1"/>
            <p:nvPr/>
          </p:nvSpPr>
          <p:spPr>
            <a:xfrm>
              <a:off x="4578331" y="2933332"/>
              <a:ext cx="1956000" cy="1956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pl-PL" sz="1800">
                  <a:solidFill>
                    <a:srgbClr val="206595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rPr>
                <a:t>Dbanie o dobrą współpracę </a:t>
              </a:r>
              <a:endParaRPr sz="1800" b="0" i="0" u="none" strike="noStrike" cap="none">
                <a:solidFill>
                  <a:srgbClr val="206595"/>
                </a:solidFill>
                <a:latin typeface="Montserrat Medium"/>
                <a:ea typeface="Montserrat Medium"/>
                <a:cs typeface="Montserrat Medium"/>
                <a:sym typeface="Montserrat Medium"/>
              </a:endParaRPr>
            </a:p>
          </p:txBody>
        </p:sp>
        <p:sp>
          <p:nvSpPr>
            <p:cNvPr id="438" name="Google Shape;438;p91"/>
            <p:cNvSpPr/>
            <p:nvPr/>
          </p:nvSpPr>
          <p:spPr>
            <a:xfrm>
              <a:off x="1972893" y="2823602"/>
              <a:ext cx="2167466" cy="2167466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25400" cap="flat" cmpd="sng">
              <a:solidFill>
                <a:srgbClr val="79C4D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9" name="Google Shape;439;p91"/>
            <p:cNvSpPr txBox="1"/>
            <p:nvPr/>
          </p:nvSpPr>
          <p:spPr>
            <a:xfrm>
              <a:off x="2049086" y="2853206"/>
              <a:ext cx="2061600" cy="1955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pl-PL" sz="1800">
                  <a:solidFill>
                    <a:srgbClr val="206595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rPr>
                <a:t>Kontrola pracy organizacji pośredniczącej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0" name="Google Shape;440;p91"/>
            <p:cNvSpPr/>
            <p:nvPr/>
          </p:nvSpPr>
          <p:spPr>
            <a:xfrm>
              <a:off x="4450199" y="349655"/>
              <a:ext cx="2167466" cy="2167466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25400" cap="flat" cmpd="sng">
              <a:solidFill>
                <a:srgbClr val="79C4D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1" name="Google Shape;441;p91"/>
            <p:cNvSpPr txBox="1"/>
            <p:nvPr/>
          </p:nvSpPr>
          <p:spPr>
            <a:xfrm>
              <a:off x="4442885" y="433631"/>
              <a:ext cx="2167500" cy="1956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7150" tIns="57150" rIns="57150" bIns="571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rPr lang="pl-PL" sz="1800">
                  <a:solidFill>
                    <a:srgbClr val="206595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rPr>
                <a:t>Korzystanie </a:t>
              </a:r>
              <a:br>
                <a:rPr lang="pl-PL" sz="1800">
                  <a:solidFill>
                    <a:srgbClr val="206595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rPr>
              </a:br>
              <a:r>
                <a:rPr lang="pl-PL" sz="1800">
                  <a:solidFill>
                    <a:srgbClr val="206595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rPr>
                <a:t>z potencjału organizacji wspierające do realizacji celów projektu</a:t>
              </a:r>
              <a:endParaRPr sz="1800" b="0" i="0" u="none" strike="noStrike" cap="none">
                <a:solidFill>
                  <a:srgbClr val="206595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2" name="Google Shape;442;p91"/>
            <p:cNvSpPr/>
            <p:nvPr/>
          </p:nvSpPr>
          <p:spPr>
            <a:xfrm>
              <a:off x="1976751" y="357436"/>
              <a:ext cx="2167466" cy="2167466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25400" cap="flat" cmpd="sng">
              <a:solidFill>
                <a:srgbClr val="79C4D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3" name="Google Shape;443;p91"/>
            <p:cNvSpPr txBox="1"/>
            <p:nvPr/>
          </p:nvSpPr>
          <p:spPr>
            <a:xfrm>
              <a:off x="2082558" y="463243"/>
              <a:ext cx="1956000" cy="1956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pl-PL" sz="1800">
                  <a:solidFill>
                    <a:srgbClr val="206595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rPr>
                <a:t>Łącznik między uczestnikami a organizacją wspierającą</a:t>
              </a:r>
              <a:endParaRPr sz="1800" b="0" i="0" u="none" strike="noStrike" cap="none">
                <a:solidFill>
                  <a:srgbClr val="206595"/>
                </a:solidFill>
                <a:latin typeface="Montserrat Medium"/>
                <a:ea typeface="Montserrat Medium"/>
                <a:cs typeface="Montserrat Medium"/>
                <a:sym typeface="Montserrat Medium"/>
              </a:endParaRPr>
            </a:p>
          </p:txBody>
        </p:sp>
      </p:grpSp>
      <p:sp>
        <p:nvSpPr>
          <p:cNvPr id="444" name="Google Shape;444;p91"/>
          <p:cNvSpPr txBox="1"/>
          <p:nvPr/>
        </p:nvSpPr>
        <p:spPr>
          <a:xfrm>
            <a:off x="1919675" y="0"/>
            <a:ext cx="8357100" cy="76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pl-PL" sz="2200" b="1">
                <a:solidFill>
                  <a:srgbClr val="206595"/>
                </a:solidFill>
                <a:latin typeface="Montserrat"/>
                <a:ea typeface="Montserrat"/>
                <a:cs typeface="Montserrat"/>
                <a:sym typeface="Montserrat"/>
              </a:rPr>
              <a:t>RELACJE MIĘDZY ORGANIZACJĄ WSPIERAJĄCĄ </a:t>
            </a:r>
            <a:br>
              <a:rPr lang="pl-PL" sz="2200" b="1">
                <a:solidFill>
                  <a:srgbClr val="206595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pl-PL" sz="2200" b="1">
                <a:solidFill>
                  <a:srgbClr val="206595"/>
                </a:solidFill>
                <a:latin typeface="Montserrat"/>
                <a:ea typeface="Montserrat"/>
                <a:cs typeface="Montserrat"/>
                <a:sym typeface="Montserrat"/>
              </a:rPr>
              <a:t>I TUTOREM</a:t>
            </a:r>
            <a:endParaRPr sz="2200" b="1" i="0" u="none" strike="noStrike" cap="none">
              <a:solidFill>
                <a:srgbClr val="206595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Google Shape;449;p40"/>
          <p:cNvSpPr/>
          <p:nvPr/>
        </p:nvSpPr>
        <p:spPr>
          <a:xfrm rot="2580000">
            <a:off x="11431117" y="4841997"/>
            <a:ext cx="353391" cy="154609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0" name="Google Shape;450;p40"/>
          <p:cNvSpPr/>
          <p:nvPr/>
        </p:nvSpPr>
        <p:spPr>
          <a:xfrm rot="-2580000">
            <a:off x="10956247" y="4841996"/>
            <a:ext cx="353391" cy="154609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1" name="Google Shape;451;p40"/>
          <p:cNvSpPr txBox="1"/>
          <p:nvPr/>
        </p:nvSpPr>
        <p:spPr>
          <a:xfrm>
            <a:off x="217975" y="22675"/>
            <a:ext cx="83826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pl-PL" sz="2400" b="1" i="0" u="none" strike="noStrike" cap="none">
                <a:solidFill>
                  <a:srgbClr val="206595"/>
                </a:solidFill>
                <a:latin typeface="Montserrat"/>
                <a:ea typeface="Montserrat"/>
                <a:cs typeface="Montserrat"/>
                <a:sym typeface="Montserrat"/>
              </a:rPr>
              <a:t>TUTOR - </a:t>
            </a:r>
            <a:r>
              <a:rPr lang="pl-PL" sz="2400" b="1">
                <a:solidFill>
                  <a:srgbClr val="206595"/>
                </a:solidFill>
                <a:latin typeface="Montserrat"/>
                <a:ea typeface="Montserrat"/>
                <a:cs typeface="Montserrat"/>
                <a:sym typeface="Montserrat"/>
              </a:rPr>
              <a:t>OSOBA PEŁNIĄCA RÓŻNE ROLE</a:t>
            </a:r>
            <a:endParaRPr sz="14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52" name="Google Shape;452;p40" descr="Sporting Many Hats | Great PowerPoint ClipArt for Presentations -  PresenterMedia.com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355550" y="1189799"/>
            <a:ext cx="1787500" cy="4085700"/>
          </a:xfrm>
          <a:prstGeom prst="rect">
            <a:avLst/>
          </a:prstGeom>
          <a:noFill/>
          <a:ln>
            <a:noFill/>
          </a:ln>
        </p:spPr>
      </p:pic>
      <p:sp>
        <p:nvSpPr>
          <p:cNvPr id="453" name="Google Shape;453;p40"/>
          <p:cNvSpPr txBox="1"/>
          <p:nvPr/>
        </p:nvSpPr>
        <p:spPr>
          <a:xfrm>
            <a:off x="1557296" y="3249550"/>
            <a:ext cx="15939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pl-PL" sz="1800">
                <a:solidFill>
                  <a:srgbClr val="206595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Sanitariusz</a:t>
            </a:r>
            <a:endParaRPr sz="1600" b="0" i="0" u="none" strike="noStrike" cap="none">
              <a:solidFill>
                <a:srgbClr val="206595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454" name="Google Shape;454;p40"/>
          <p:cNvSpPr/>
          <p:nvPr/>
        </p:nvSpPr>
        <p:spPr>
          <a:xfrm>
            <a:off x="1041707" y="2145119"/>
            <a:ext cx="446400" cy="426300"/>
          </a:xfrm>
          <a:prstGeom prst="diamond">
            <a:avLst/>
          </a:prstGeom>
          <a:solidFill>
            <a:srgbClr val="2275A5"/>
          </a:solidFill>
          <a:ln w="25400" cap="flat" cmpd="sng">
            <a:solidFill>
              <a:srgbClr val="77B94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5" name="Google Shape;455;p40"/>
          <p:cNvSpPr/>
          <p:nvPr/>
        </p:nvSpPr>
        <p:spPr>
          <a:xfrm>
            <a:off x="1052923" y="3215886"/>
            <a:ext cx="446400" cy="426300"/>
          </a:xfrm>
          <a:prstGeom prst="diamond">
            <a:avLst/>
          </a:prstGeom>
          <a:solidFill>
            <a:srgbClr val="2275A5"/>
          </a:solidFill>
          <a:ln w="25400" cap="flat" cmpd="sng">
            <a:solidFill>
              <a:srgbClr val="77B94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6" name="Google Shape;456;p40"/>
          <p:cNvSpPr/>
          <p:nvPr/>
        </p:nvSpPr>
        <p:spPr>
          <a:xfrm>
            <a:off x="1067167" y="4334655"/>
            <a:ext cx="446400" cy="426300"/>
          </a:xfrm>
          <a:prstGeom prst="diamond">
            <a:avLst/>
          </a:prstGeom>
          <a:solidFill>
            <a:srgbClr val="2275A5"/>
          </a:solidFill>
          <a:ln w="25400" cap="flat" cmpd="sng">
            <a:solidFill>
              <a:srgbClr val="77B94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7" name="Google Shape;457;p40"/>
          <p:cNvSpPr txBox="1"/>
          <p:nvPr/>
        </p:nvSpPr>
        <p:spPr>
          <a:xfrm>
            <a:off x="1575745" y="4367550"/>
            <a:ext cx="15222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pl-PL" sz="1800">
                <a:solidFill>
                  <a:srgbClr val="206595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Policjant</a:t>
            </a:r>
            <a:endParaRPr sz="1600" b="0" i="0" u="none" strike="noStrike" cap="none">
              <a:solidFill>
                <a:srgbClr val="206595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458" name="Google Shape;458;p40"/>
          <p:cNvSpPr txBox="1"/>
          <p:nvPr/>
        </p:nvSpPr>
        <p:spPr>
          <a:xfrm>
            <a:off x="1557294" y="1143250"/>
            <a:ext cx="12201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pl-PL" sz="1800">
                <a:solidFill>
                  <a:srgbClr val="206595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Tutor</a:t>
            </a:r>
            <a:endParaRPr sz="1600" b="0" i="0" u="none" strike="noStrike" cap="none">
              <a:solidFill>
                <a:srgbClr val="206595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459" name="Google Shape;459;p40"/>
          <p:cNvSpPr txBox="1"/>
          <p:nvPr/>
        </p:nvSpPr>
        <p:spPr>
          <a:xfrm>
            <a:off x="1557296" y="2167500"/>
            <a:ext cx="12843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pl-PL" sz="1800">
                <a:solidFill>
                  <a:srgbClr val="206595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Mediator</a:t>
            </a:r>
            <a:endParaRPr sz="1600" b="0" i="0" u="none" strike="noStrike" cap="none">
              <a:solidFill>
                <a:srgbClr val="206595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460" name="Google Shape;460;p40"/>
          <p:cNvSpPr/>
          <p:nvPr/>
        </p:nvSpPr>
        <p:spPr>
          <a:xfrm>
            <a:off x="1041707" y="1114754"/>
            <a:ext cx="446400" cy="426300"/>
          </a:xfrm>
          <a:prstGeom prst="diamond">
            <a:avLst/>
          </a:prstGeom>
          <a:solidFill>
            <a:srgbClr val="2275A5"/>
          </a:solidFill>
          <a:ln w="25400" cap="flat" cmpd="sng">
            <a:solidFill>
              <a:srgbClr val="77B94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1" name="Google Shape;461;p40"/>
          <p:cNvSpPr/>
          <p:nvPr/>
        </p:nvSpPr>
        <p:spPr>
          <a:xfrm>
            <a:off x="3403907" y="2145119"/>
            <a:ext cx="446400" cy="426300"/>
          </a:xfrm>
          <a:prstGeom prst="diamond">
            <a:avLst/>
          </a:prstGeom>
          <a:solidFill>
            <a:srgbClr val="2275A5"/>
          </a:solidFill>
          <a:ln w="25400" cap="flat" cmpd="sng">
            <a:solidFill>
              <a:srgbClr val="77B94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2" name="Google Shape;462;p40"/>
          <p:cNvSpPr/>
          <p:nvPr/>
        </p:nvSpPr>
        <p:spPr>
          <a:xfrm>
            <a:off x="3415123" y="3215886"/>
            <a:ext cx="446400" cy="426300"/>
          </a:xfrm>
          <a:prstGeom prst="diamond">
            <a:avLst/>
          </a:prstGeom>
          <a:solidFill>
            <a:srgbClr val="2275A5"/>
          </a:solidFill>
          <a:ln w="25400" cap="flat" cmpd="sng">
            <a:solidFill>
              <a:srgbClr val="77B94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3" name="Google Shape;463;p40"/>
          <p:cNvSpPr/>
          <p:nvPr/>
        </p:nvSpPr>
        <p:spPr>
          <a:xfrm>
            <a:off x="3429367" y="4334655"/>
            <a:ext cx="446400" cy="426300"/>
          </a:xfrm>
          <a:prstGeom prst="diamond">
            <a:avLst/>
          </a:prstGeom>
          <a:solidFill>
            <a:srgbClr val="2275A5"/>
          </a:solidFill>
          <a:ln w="25400" cap="flat" cmpd="sng">
            <a:solidFill>
              <a:srgbClr val="77B94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4" name="Google Shape;464;p40"/>
          <p:cNvSpPr/>
          <p:nvPr/>
        </p:nvSpPr>
        <p:spPr>
          <a:xfrm>
            <a:off x="3403907" y="1114754"/>
            <a:ext cx="446400" cy="426300"/>
          </a:xfrm>
          <a:prstGeom prst="diamond">
            <a:avLst/>
          </a:prstGeom>
          <a:solidFill>
            <a:srgbClr val="2275A5"/>
          </a:solidFill>
          <a:ln w="25400" cap="flat" cmpd="sng">
            <a:solidFill>
              <a:srgbClr val="77B94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5" name="Google Shape;465;p40"/>
          <p:cNvSpPr txBox="1"/>
          <p:nvPr/>
        </p:nvSpPr>
        <p:spPr>
          <a:xfrm>
            <a:off x="3919496" y="3249550"/>
            <a:ext cx="15939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pl-PL" sz="1800">
                <a:solidFill>
                  <a:srgbClr val="206595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Przyjaciel</a:t>
            </a:r>
            <a:endParaRPr sz="1600" b="0" i="0" u="none" strike="noStrike" cap="none">
              <a:solidFill>
                <a:srgbClr val="206595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466" name="Google Shape;466;p40"/>
          <p:cNvSpPr txBox="1"/>
          <p:nvPr/>
        </p:nvSpPr>
        <p:spPr>
          <a:xfrm>
            <a:off x="3937945" y="4367550"/>
            <a:ext cx="15222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pl-PL" sz="1800">
                <a:solidFill>
                  <a:srgbClr val="206595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Nauczyciel</a:t>
            </a:r>
            <a:endParaRPr sz="1600" b="0" i="0" u="none" strike="noStrike" cap="none">
              <a:solidFill>
                <a:srgbClr val="206595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467" name="Google Shape;467;p40"/>
          <p:cNvSpPr txBox="1"/>
          <p:nvPr/>
        </p:nvSpPr>
        <p:spPr>
          <a:xfrm>
            <a:off x="3919502" y="1143250"/>
            <a:ext cx="17208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pl-PL" sz="1800">
                <a:solidFill>
                  <a:srgbClr val="206595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Detektyw</a:t>
            </a:r>
            <a:endParaRPr sz="1600" b="0" i="0" u="none" strike="noStrike" cap="none">
              <a:solidFill>
                <a:srgbClr val="206595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468" name="Google Shape;468;p40"/>
          <p:cNvSpPr txBox="1"/>
          <p:nvPr/>
        </p:nvSpPr>
        <p:spPr>
          <a:xfrm>
            <a:off x="3919496" y="2167500"/>
            <a:ext cx="12843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pl-PL" sz="1800">
                <a:solidFill>
                  <a:srgbClr val="206595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Rodzic</a:t>
            </a:r>
            <a:endParaRPr sz="1600" b="0" i="0" u="none" strike="noStrike" cap="none">
              <a:solidFill>
                <a:srgbClr val="206595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469" name="Google Shape;469;p40"/>
          <p:cNvSpPr/>
          <p:nvPr/>
        </p:nvSpPr>
        <p:spPr>
          <a:xfrm>
            <a:off x="5689907" y="2145119"/>
            <a:ext cx="446400" cy="426300"/>
          </a:xfrm>
          <a:prstGeom prst="diamond">
            <a:avLst/>
          </a:prstGeom>
          <a:solidFill>
            <a:srgbClr val="2275A5"/>
          </a:solidFill>
          <a:ln w="25400" cap="flat" cmpd="sng">
            <a:solidFill>
              <a:srgbClr val="77B94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0" name="Google Shape;470;p40"/>
          <p:cNvSpPr/>
          <p:nvPr/>
        </p:nvSpPr>
        <p:spPr>
          <a:xfrm>
            <a:off x="5701123" y="3215886"/>
            <a:ext cx="446400" cy="426300"/>
          </a:xfrm>
          <a:prstGeom prst="diamond">
            <a:avLst/>
          </a:prstGeom>
          <a:solidFill>
            <a:srgbClr val="2275A5"/>
          </a:solidFill>
          <a:ln w="25400" cap="flat" cmpd="sng">
            <a:solidFill>
              <a:srgbClr val="77B94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1" name="Google Shape;471;p40"/>
          <p:cNvSpPr/>
          <p:nvPr/>
        </p:nvSpPr>
        <p:spPr>
          <a:xfrm>
            <a:off x="5715367" y="4334655"/>
            <a:ext cx="446400" cy="426300"/>
          </a:xfrm>
          <a:prstGeom prst="diamond">
            <a:avLst/>
          </a:prstGeom>
          <a:solidFill>
            <a:srgbClr val="2275A5"/>
          </a:solidFill>
          <a:ln w="25400" cap="flat" cmpd="sng">
            <a:solidFill>
              <a:srgbClr val="77B94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2" name="Google Shape;472;p40"/>
          <p:cNvSpPr/>
          <p:nvPr/>
        </p:nvSpPr>
        <p:spPr>
          <a:xfrm>
            <a:off x="5689907" y="1114754"/>
            <a:ext cx="446400" cy="426300"/>
          </a:xfrm>
          <a:prstGeom prst="diamond">
            <a:avLst/>
          </a:prstGeom>
          <a:solidFill>
            <a:srgbClr val="2275A5"/>
          </a:solidFill>
          <a:ln w="25400" cap="flat" cmpd="sng">
            <a:solidFill>
              <a:srgbClr val="77B94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3" name="Google Shape;473;p40"/>
          <p:cNvSpPr txBox="1"/>
          <p:nvPr/>
        </p:nvSpPr>
        <p:spPr>
          <a:xfrm>
            <a:off x="6205496" y="3249550"/>
            <a:ext cx="15939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pl-PL" sz="1800">
                <a:solidFill>
                  <a:srgbClr val="206595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Kucharz</a:t>
            </a:r>
            <a:endParaRPr sz="1600" b="0" i="0" u="none" strike="noStrike" cap="none">
              <a:solidFill>
                <a:srgbClr val="206595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474" name="Google Shape;474;p40"/>
          <p:cNvSpPr txBox="1"/>
          <p:nvPr/>
        </p:nvSpPr>
        <p:spPr>
          <a:xfrm>
            <a:off x="6223945" y="4367550"/>
            <a:ext cx="15222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pl-PL" sz="1800">
                <a:solidFill>
                  <a:srgbClr val="206595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Opiekun</a:t>
            </a:r>
            <a:endParaRPr sz="1600" b="0" i="0" u="none" strike="noStrike" cap="none">
              <a:solidFill>
                <a:srgbClr val="206595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475" name="Google Shape;475;p40"/>
          <p:cNvSpPr txBox="1"/>
          <p:nvPr/>
        </p:nvSpPr>
        <p:spPr>
          <a:xfrm>
            <a:off x="6205499" y="1143250"/>
            <a:ext cx="22014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pl-PL" sz="1800">
                <a:solidFill>
                  <a:srgbClr val="206595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Współpracownik</a:t>
            </a:r>
            <a:endParaRPr sz="1600" b="0" i="0" u="none" strike="noStrike" cap="none">
              <a:solidFill>
                <a:srgbClr val="206595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476" name="Google Shape;476;p40"/>
          <p:cNvSpPr txBox="1"/>
          <p:nvPr/>
        </p:nvSpPr>
        <p:spPr>
          <a:xfrm>
            <a:off x="6205503" y="2167500"/>
            <a:ext cx="21372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pl-PL" sz="1800">
                <a:solidFill>
                  <a:srgbClr val="206595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Spowiednik</a:t>
            </a:r>
            <a:endParaRPr sz="1600" b="0" i="0" u="none" strike="noStrike" cap="none">
              <a:solidFill>
                <a:srgbClr val="206595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p41"/>
          <p:cNvSpPr txBox="1"/>
          <p:nvPr/>
        </p:nvSpPr>
        <p:spPr>
          <a:xfrm>
            <a:off x="217975" y="1189800"/>
            <a:ext cx="11349000" cy="9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40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0E468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2" name="Google Shape;482;p41"/>
          <p:cNvSpPr/>
          <p:nvPr/>
        </p:nvSpPr>
        <p:spPr>
          <a:xfrm rot="2580000">
            <a:off x="11431117" y="4841997"/>
            <a:ext cx="353391" cy="154609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3" name="Google Shape;483;p41"/>
          <p:cNvSpPr/>
          <p:nvPr/>
        </p:nvSpPr>
        <p:spPr>
          <a:xfrm rot="-2580000">
            <a:off x="10956247" y="4841996"/>
            <a:ext cx="353391" cy="154609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4" name="Google Shape;484;p41"/>
          <p:cNvSpPr txBox="1"/>
          <p:nvPr/>
        </p:nvSpPr>
        <p:spPr>
          <a:xfrm>
            <a:off x="217975" y="22672"/>
            <a:ext cx="67488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pl-PL" sz="2400" b="1">
                <a:solidFill>
                  <a:srgbClr val="206595"/>
                </a:solidFill>
                <a:latin typeface="Montserrat"/>
                <a:ea typeface="Montserrat"/>
                <a:cs typeface="Montserrat"/>
                <a:sym typeface="Montserrat"/>
              </a:rPr>
              <a:t>UŻYTECZNE KOMPETENCJE TUTORA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5" name="Google Shape;485;p41"/>
          <p:cNvSpPr txBox="1"/>
          <p:nvPr/>
        </p:nvSpPr>
        <p:spPr>
          <a:xfrm>
            <a:off x="3078480" y="4578132"/>
            <a:ext cx="7010400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486" name="Google Shape;486;p41"/>
          <p:cNvGraphicFramePr/>
          <p:nvPr/>
        </p:nvGraphicFramePr>
        <p:xfrm>
          <a:off x="624925" y="1004550"/>
          <a:ext cx="10800950" cy="4677888"/>
        </p:xfrm>
        <a:graphic>
          <a:graphicData uri="http://schemas.openxmlformats.org/drawingml/2006/table">
            <a:tbl>
              <a:tblPr>
                <a:noFill/>
                <a:tableStyleId>{918E1352-5A3A-4FC0-8404-EE30AE65924F}</a:tableStyleId>
              </a:tblPr>
              <a:tblGrid>
                <a:gridCol w="54004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004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680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pl-PL" sz="2000">
                          <a:solidFill>
                            <a:srgbClr val="206595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Wykształcenie zawodowe</a:t>
                      </a:r>
                      <a:endParaRPr sz="2000">
                        <a:solidFill>
                          <a:srgbClr val="206595"/>
                        </a:solidFill>
                        <a:latin typeface="Montserrat Medium"/>
                        <a:ea typeface="Montserrat Medium"/>
                        <a:cs typeface="Montserrat Medium"/>
                        <a:sym typeface="Montserrat Medium"/>
                      </a:endParaRPr>
                    </a:p>
                    <a:p>
                      <a:pPr marL="0" marR="0" lvl="0" indent="0" algn="l" rtl="0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pl-PL" sz="2000">
                          <a:solidFill>
                            <a:srgbClr val="206595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Wiedza z zakresu bezpieczeństwa</a:t>
                      </a:r>
                      <a:endParaRPr sz="2000">
                        <a:solidFill>
                          <a:srgbClr val="206595"/>
                        </a:solidFill>
                        <a:latin typeface="Montserrat Medium"/>
                        <a:ea typeface="Montserrat Medium"/>
                        <a:cs typeface="Montserrat Medium"/>
                        <a:sym typeface="Montserrat Medium"/>
                      </a:endParaRPr>
                    </a:p>
                    <a:p>
                      <a:pPr marL="0" marR="0" lvl="0" indent="0" algn="l" rtl="0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pl-PL" sz="2000">
                          <a:solidFill>
                            <a:srgbClr val="206595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Umiejętności językowe</a:t>
                      </a:r>
                      <a:endParaRPr sz="2000">
                        <a:solidFill>
                          <a:srgbClr val="206595"/>
                        </a:solidFill>
                        <a:latin typeface="Montserrat Medium"/>
                        <a:ea typeface="Montserrat Medium"/>
                        <a:cs typeface="Montserrat Medium"/>
                        <a:sym typeface="Montserrat Medium"/>
                      </a:endParaRPr>
                    </a:p>
                    <a:p>
                      <a:pPr marL="0" marR="0" lvl="0" indent="0" algn="l" rtl="0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pl-PL" sz="2000">
                          <a:solidFill>
                            <a:srgbClr val="206595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Umiejętności miękkie</a:t>
                      </a:r>
                      <a:endParaRPr sz="2000">
                        <a:solidFill>
                          <a:srgbClr val="206595"/>
                        </a:solidFill>
                        <a:latin typeface="Montserrat Medium"/>
                        <a:ea typeface="Montserrat Medium"/>
                        <a:cs typeface="Montserrat Medium"/>
                        <a:sym typeface="Montserrat Medium"/>
                      </a:endParaRPr>
                    </a:p>
                    <a:p>
                      <a:pPr marL="0" marR="0" lvl="0" indent="0" algn="l" rtl="0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pl-PL" sz="2000">
                          <a:solidFill>
                            <a:srgbClr val="206595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Wiedza o uczniach</a:t>
                      </a:r>
                      <a:endParaRPr sz="2000">
                        <a:solidFill>
                          <a:srgbClr val="206595"/>
                        </a:solidFill>
                        <a:latin typeface="Montserrat Medium"/>
                        <a:ea typeface="Montserrat Medium"/>
                        <a:cs typeface="Montserrat Medium"/>
                        <a:sym typeface="Montserrat Medium"/>
                      </a:endParaRPr>
                    </a:p>
                    <a:p>
                      <a:pPr marL="0" marR="0" lvl="0" indent="0" algn="l" rtl="0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pl-PL" sz="2000">
                          <a:solidFill>
                            <a:srgbClr val="206595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Wiedza o projektach mobilnościowych</a:t>
                      </a:r>
                      <a:endParaRPr sz="2000">
                        <a:solidFill>
                          <a:srgbClr val="206595"/>
                        </a:solidFill>
                        <a:latin typeface="Montserrat Medium"/>
                        <a:ea typeface="Montserrat Medium"/>
                        <a:cs typeface="Montserrat Medium"/>
                        <a:sym typeface="Montserrat Medium"/>
                      </a:endParaRPr>
                    </a:p>
                    <a:p>
                      <a:pPr marL="0" lvl="0" indent="0" algn="l" rtl="0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pl-PL" sz="2000">
                          <a:solidFill>
                            <a:srgbClr val="206595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Umiejętności organizacyjne</a:t>
                      </a:r>
                      <a:endParaRPr sz="2000">
                        <a:solidFill>
                          <a:srgbClr val="206595"/>
                        </a:solidFill>
                        <a:latin typeface="Montserrat Medium"/>
                        <a:ea typeface="Montserrat Medium"/>
                        <a:cs typeface="Montserrat Medium"/>
                        <a:sym typeface="Montserrat Medium"/>
                      </a:endParaRPr>
                    </a:p>
                    <a:p>
                      <a:pPr marL="0" marR="0" lvl="0" indent="0" algn="l" rtl="0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endParaRPr sz="2000">
                        <a:solidFill>
                          <a:srgbClr val="206595"/>
                        </a:solidFill>
                        <a:latin typeface="Montserrat Medium"/>
                        <a:ea typeface="Montserrat Medium"/>
                        <a:cs typeface="Montserrat Medium"/>
                        <a:sym typeface="Montserrat Medium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pl-PL" sz="2000">
                          <a:solidFill>
                            <a:srgbClr val="206595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Zdolność do delegowania obowiązków</a:t>
                      </a:r>
                      <a:endParaRPr sz="2000">
                        <a:solidFill>
                          <a:srgbClr val="206595"/>
                        </a:solidFill>
                        <a:latin typeface="Montserrat Medium"/>
                        <a:ea typeface="Montserrat Medium"/>
                        <a:cs typeface="Montserrat Medium"/>
                        <a:sym typeface="Montserrat Medium"/>
                      </a:endParaRPr>
                    </a:p>
                    <a:p>
                      <a:pPr marL="0" lvl="0" indent="0" algn="l" rtl="0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pl-PL" sz="2000">
                          <a:solidFill>
                            <a:srgbClr val="206595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Umiejętności mediacyjne</a:t>
                      </a:r>
                      <a:endParaRPr sz="2000">
                        <a:solidFill>
                          <a:srgbClr val="206595"/>
                        </a:solidFill>
                        <a:latin typeface="Montserrat Medium"/>
                        <a:ea typeface="Montserrat Medium"/>
                        <a:cs typeface="Montserrat Medium"/>
                        <a:sym typeface="Montserrat Medium"/>
                      </a:endParaRPr>
                    </a:p>
                    <a:p>
                      <a:pPr marL="0" lvl="0" indent="0" algn="l" rtl="0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pl-PL" sz="2000">
                          <a:solidFill>
                            <a:srgbClr val="206595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Umiejętności negocjacyjne</a:t>
                      </a:r>
                      <a:endParaRPr sz="2000">
                        <a:solidFill>
                          <a:srgbClr val="206595"/>
                        </a:solidFill>
                        <a:latin typeface="Montserrat Medium"/>
                        <a:ea typeface="Montserrat Medium"/>
                        <a:cs typeface="Montserrat Medium"/>
                        <a:sym typeface="Montserrat Medium"/>
                      </a:endParaRPr>
                    </a:p>
                    <a:p>
                      <a:pPr marL="0" lvl="0" indent="0" algn="l" rtl="0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pl-PL" sz="2000">
                          <a:solidFill>
                            <a:srgbClr val="206595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Dbałość o szczegóły</a:t>
                      </a:r>
                      <a:endParaRPr sz="2000">
                        <a:solidFill>
                          <a:srgbClr val="206595"/>
                        </a:solidFill>
                        <a:latin typeface="Montserrat Medium"/>
                        <a:ea typeface="Montserrat Medium"/>
                        <a:cs typeface="Montserrat Medium"/>
                        <a:sym typeface="Montserrat Medium"/>
                      </a:endParaRPr>
                    </a:p>
                    <a:p>
                      <a:pPr marL="0" lvl="0" indent="0" algn="l" rtl="0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pl-PL" sz="2000">
                          <a:solidFill>
                            <a:srgbClr val="206595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Otwartość</a:t>
                      </a:r>
                      <a:endParaRPr sz="2000">
                        <a:solidFill>
                          <a:srgbClr val="206595"/>
                        </a:solidFill>
                        <a:latin typeface="Montserrat Medium"/>
                        <a:ea typeface="Montserrat Medium"/>
                        <a:cs typeface="Montserrat Medium"/>
                        <a:sym typeface="Montserrat Medium"/>
                      </a:endParaRPr>
                    </a:p>
                    <a:p>
                      <a:pPr marL="0" lvl="0" indent="0" algn="l" rtl="0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pl-PL" sz="2000">
                          <a:solidFill>
                            <a:srgbClr val="206595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Pozytywne nastawienie </a:t>
                      </a:r>
                      <a:endParaRPr sz="2000">
                        <a:solidFill>
                          <a:srgbClr val="206595"/>
                        </a:solidFill>
                        <a:latin typeface="Montserrat Medium"/>
                        <a:ea typeface="Montserrat Medium"/>
                        <a:cs typeface="Montserrat Medium"/>
                        <a:sym typeface="Montserrat Medium"/>
                      </a:endParaRPr>
                    </a:p>
                    <a:p>
                      <a:pPr marL="0" lvl="0" indent="0" algn="l" rtl="0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pl-PL" sz="2000">
                          <a:solidFill>
                            <a:srgbClr val="206595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Sumienność</a:t>
                      </a:r>
                      <a:r>
                        <a:rPr lang="pl-PL" sz="2000" u="none" strike="noStrike" cap="none">
                          <a:solidFill>
                            <a:srgbClr val="206595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 </a:t>
                      </a:r>
                      <a:endParaRPr sz="1600" u="none" strike="noStrike" cap="none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g13298269c44_0_10"/>
          <p:cNvSpPr txBox="1"/>
          <p:nvPr/>
        </p:nvSpPr>
        <p:spPr>
          <a:xfrm>
            <a:off x="217975" y="1189800"/>
            <a:ext cx="11349000" cy="9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40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0E468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2" name="Google Shape;492;g13298269c44_0_10"/>
          <p:cNvSpPr/>
          <p:nvPr/>
        </p:nvSpPr>
        <p:spPr>
          <a:xfrm rot="2578233">
            <a:off x="11431262" y="4842008"/>
            <a:ext cx="353422" cy="154531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3" name="Google Shape;493;g13298269c44_0_10"/>
          <p:cNvSpPr/>
          <p:nvPr/>
        </p:nvSpPr>
        <p:spPr>
          <a:xfrm rot="-2578233">
            <a:off x="10956217" y="4842119"/>
            <a:ext cx="353422" cy="154531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4" name="Google Shape;494;g13298269c44_0_10"/>
          <p:cNvSpPr txBox="1"/>
          <p:nvPr/>
        </p:nvSpPr>
        <p:spPr>
          <a:xfrm>
            <a:off x="3078480" y="4578132"/>
            <a:ext cx="70104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95" name="Google Shape;495;g13298269c44_0_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968700" y="1281725"/>
            <a:ext cx="2773680" cy="3460660"/>
          </a:xfrm>
          <a:prstGeom prst="rect">
            <a:avLst/>
          </a:prstGeom>
          <a:noFill/>
          <a:ln>
            <a:noFill/>
          </a:ln>
        </p:spPr>
      </p:pic>
      <p:sp>
        <p:nvSpPr>
          <p:cNvPr id="496" name="Google Shape;496;g13298269c44_0_10"/>
          <p:cNvSpPr txBox="1"/>
          <p:nvPr/>
        </p:nvSpPr>
        <p:spPr>
          <a:xfrm>
            <a:off x="217975" y="22675"/>
            <a:ext cx="9801900" cy="8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pl-PL" sz="2400" b="1">
                <a:solidFill>
                  <a:srgbClr val="206595"/>
                </a:solidFill>
                <a:latin typeface="Montserrat"/>
                <a:ea typeface="Montserrat"/>
                <a:cs typeface="Montserrat"/>
                <a:sym typeface="Montserrat"/>
              </a:rPr>
              <a:t>NIM PRZEJDZIEMY DO KOLEJNEJ SEKCJI </a:t>
            </a:r>
            <a:endParaRPr sz="2400" b="1">
              <a:solidFill>
                <a:srgbClr val="206595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marR="0" lvl="0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6595"/>
              </a:buClr>
              <a:buSzPts val="2400"/>
              <a:buFont typeface="Montserrat"/>
              <a:buChar char="-"/>
            </a:pPr>
            <a:r>
              <a:rPr lang="pl-PL" sz="2400" b="1">
                <a:solidFill>
                  <a:srgbClr val="206595"/>
                </a:solidFill>
                <a:latin typeface="Montserrat"/>
                <a:ea typeface="Montserrat"/>
                <a:cs typeface="Montserrat"/>
                <a:sym typeface="Montserrat"/>
              </a:rPr>
              <a:t>CZY MACIE PAŃSTWO PYTANIA</a:t>
            </a:r>
            <a:r>
              <a:rPr lang="pl-PL" sz="2400" b="1" i="0" u="none" strike="noStrike" cap="none">
                <a:solidFill>
                  <a:srgbClr val="206595"/>
                </a:solidFill>
                <a:latin typeface="Montserrat"/>
                <a:ea typeface="Montserrat"/>
                <a:cs typeface="Montserrat"/>
                <a:sym typeface="Montserrat"/>
              </a:rPr>
              <a:t>?</a:t>
            </a:r>
            <a:endParaRPr sz="14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2"/>
          <p:cNvSpPr txBox="1"/>
          <p:nvPr/>
        </p:nvSpPr>
        <p:spPr>
          <a:xfrm>
            <a:off x="217975" y="1189800"/>
            <a:ext cx="11349000" cy="9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40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0E468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2" name="Google Shape;242;p2"/>
          <p:cNvSpPr/>
          <p:nvPr/>
        </p:nvSpPr>
        <p:spPr>
          <a:xfrm rot="2580000">
            <a:off x="11431117" y="4841997"/>
            <a:ext cx="353391" cy="154609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3" name="Google Shape;243;p2"/>
          <p:cNvSpPr/>
          <p:nvPr/>
        </p:nvSpPr>
        <p:spPr>
          <a:xfrm rot="-2580000">
            <a:off x="10956247" y="4841996"/>
            <a:ext cx="353391" cy="154609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4" name="Google Shape;244;p2"/>
          <p:cNvSpPr txBox="1"/>
          <p:nvPr/>
        </p:nvSpPr>
        <p:spPr>
          <a:xfrm>
            <a:off x="217975" y="22672"/>
            <a:ext cx="67488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pl-PL" sz="2400" b="1">
                <a:solidFill>
                  <a:srgbClr val="206595"/>
                </a:solidFill>
                <a:latin typeface="Montserrat"/>
                <a:ea typeface="Montserrat"/>
                <a:cs typeface="Montserrat"/>
                <a:sym typeface="Montserrat"/>
              </a:rPr>
              <a:t>O NASZYM PROJEKCIE…</a:t>
            </a:r>
            <a:endParaRPr sz="14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5" name="Google Shape;245;p2"/>
          <p:cNvSpPr txBox="1"/>
          <p:nvPr/>
        </p:nvSpPr>
        <p:spPr>
          <a:xfrm>
            <a:off x="548187" y="1502591"/>
            <a:ext cx="11059500" cy="277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pl-PL" sz="1800">
                <a:solidFill>
                  <a:srgbClr val="206595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To szkolenie jest jednym z rezultatów projektu </a:t>
            </a:r>
            <a:br>
              <a:rPr lang="pl-PL" sz="1800">
                <a:solidFill>
                  <a:srgbClr val="206595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</a:br>
            <a:r>
              <a:rPr lang="pl-PL" sz="1800" b="1" i="0" u="none" strike="noStrike" cap="none">
                <a:solidFill>
                  <a:srgbClr val="206595"/>
                </a:solidFill>
                <a:latin typeface="Montserrat"/>
                <a:ea typeface="Montserrat"/>
                <a:cs typeface="Montserrat"/>
                <a:sym typeface="Montserrat"/>
              </a:rPr>
              <a:t>Together for a better VET! </a:t>
            </a:r>
            <a:endParaRPr sz="4000" b="0" i="0" u="none" strike="noStrike" cap="none">
              <a:solidFill>
                <a:srgbClr val="0E468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endParaRPr sz="4000" b="0" i="0" u="none" strike="noStrike" cap="none">
              <a:solidFill>
                <a:srgbClr val="0E468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endParaRPr sz="4000">
              <a:solidFill>
                <a:srgbClr val="0E468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endParaRPr sz="4000">
              <a:solidFill>
                <a:srgbClr val="0E468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pl-PL" sz="1800">
                <a:solidFill>
                  <a:srgbClr val="206595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Projekt jest współfinansowany ze środków Unii Europejskiej w ramach programu Erasmus+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46" name="Google Shape;246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66229" y="2520716"/>
            <a:ext cx="6852494" cy="11741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p72"/>
          <p:cNvSpPr/>
          <p:nvPr/>
        </p:nvSpPr>
        <p:spPr>
          <a:xfrm rot="2580000">
            <a:off x="10010056" y="4931320"/>
            <a:ext cx="353391" cy="154609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2" name="Google Shape;502;p72"/>
          <p:cNvSpPr/>
          <p:nvPr/>
        </p:nvSpPr>
        <p:spPr>
          <a:xfrm rot="-2580000">
            <a:off x="9535186" y="4931319"/>
            <a:ext cx="353391" cy="154609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3" name="Google Shape;503;p72"/>
          <p:cNvSpPr/>
          <p:nvPr/>
        </p:nvSpPr>
        <p:spPr>
          <a:xfrm>
            <a:off x="6888071" y="2424967"/>
            <a:ext cx="1875600" cy="11079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5400" cap="flat" cmpd="sng">
            <a:solidFill>
              <a:srgbClr val="79C4D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4" name="Google Shape;504;p72"/>
          <p:cNvSpPr/>
          <p:nvPr/>
        </p:nvSpPr>
        <p:spPr>
          <a:xfrm>
            <a:off x="9529921" y="1146078"/>
            <a:ext cx="1875600" cy="11079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5400" cap="flat" cmpd="sng">
            <a:solidFill>
              <a:srgbClr val="79C4D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5" name="Google Shape;505;p72"/>
          <p:cNvSpPr txBox="1"/>
          <p:nvPr/>
        </p:nvSpPr>
        <p:spPr>
          <a:xfrm>
            <a:off x="9006990" y="1341679"/>
            <a:ext cx="29862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pl-PL" sz="1800" b="0" i="0" u="none" strike="noStrike" cap="none">
                <a:solidFill>
                  <a:srgbClr val="206595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EUROPASS </a:t>
            </a:r>
            <a:br>
              <a:rPr lang="pl-PL" sz="1800" b="0" i="0" u="none" strike="noStrike" cap="none">
                <a:solidFill>
                  <a:srgbClr val="206595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</a:br>
            <a:r>
              <a:rPr lang="pl-PL" sz="1800" b="0" i="0" u="none" strike="noStrike" cap="none">
                <a:solidFill>
                  <a:srgbClr val="206595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M</a:t>
            </a:r>
            <a:r>
              <a:rPr lang="pl-PL" sz="1800">
                <a:solidFill>
                  <a:srgbClr val="206595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OBILNOŚĆ</a:t>
            </a:r>
            <a:endParaRPr sz="1800" b="0" i="0" u="none" strike="noStrike" cap="none">
              <a:solidFill>
                <a:srgbClr val="206595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506" name="Google Shape;506;p72"/>
          <p:cNvSpPr/>
          <p:nvPr/>
        </p:nvSpPr>
        <p:spPr>
          <a:xfrm>
            <a:off x="6888071" y="1146046"/>
            <a:ext cx="1875600" cy="11079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5400" cap="flat" cmpd="sng">
            <a:solidFill>
              <a:srgbClr val="79C4D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7" name="Google Shape;507;p72"/>
          <p:cNvSpPr/>
          <p:nvPr/>
        </p:nvSpPr>
        <p:spPr>
          <a:xfrm>
            <a:off x="4069794" y="1146071"/>
            <a:ext cx="1875553" cy="1107955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5400" cap="flat" cmpd="sng">
            <a:solidFill>
              <a:srgbClr val="79C4D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8" name="Google Shape;508;p72"/>
          <p:cNvSpPr txBox="1"/>
          <p:nvPr/>
        </p:nvSpPr>
        <p:spPr>
          <a:xfrm>
            <a:off x="4123351" y="1341675"/>
            <a:ext cx="1821900" cy="78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pl-PL" sz="1500">
                <a:solidFill>
                  <a:srgbClr val="206595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POROZUMIENIE O PROGRAMIE ZAJĘĆ</a:t>
            </a:r>
            <a:endParaRPr sz="1500" b="0" i="0" u="none" strike="noStrike" cap="none">
              <a:solidFill>
                <a:srgbClr val="206595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509" name="Google Shape;509;p72"/>
          <p:cNvSpPr/>
          <p:nvPr/>
        </p:nvSpPr>
        <p:spPr>
          <a:xfrm>
            <a:off x="4127819" y="4190310"/>
            <a:ext cx="1875600" cy="11079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5400" cap="flat" cmpd="sng">
            <a:solidFill>
              <a:srgbClr val="77B94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0" name="Google Shape;510;p72"/>
          <p:cNvSpPr/>
          <p:nvPr/>
        </p:nvSpPr>
        <p:spPr>
          <a:xfrm>
            <a:off x="6929442" y="4174121"/>
            <a:ext cx="1875600" cy="11079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5400" cap="flat" cmpd="sng">
            <a:solidFill>
              <a:srgbClr val="77B94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1" name="Google Shape;511;p72"/>
          <p:cNvSpPr txBox="1"/>
          <p:nvPr/>
        </p:nvSpPr>
        <p:spPr>
          <a:xfrm>
            <a:off x="3572503" y="4310339"/>
            <a:ext cx="29862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pl-PL" sz="1800" dirty="0">
                <a:solidFill>
                  <a:srgbClr val="206595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FORMULARZ</a:t>
            </a:r>
            <a:br>
              <a:rPr lang="pl-PL" sz="1800" dirty="0">
                <a:solidFill>
                  <a:srgbClr val="206595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</a:br>
            <a:r>
              <a:rPr lang="pl-PL" sz="1800" dirty="0">
                <a:solidFill>
                  <a:srgbClr val="206595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OCENY </a:t>
            </a:r>
            <a:br>
              <a:rPr lang="pl-PL" sz="1800" dirty="0">
                <a:solidFill>
                  <a:srgbClr val="206595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</a:br>
            <a:r>
              <a:rPr lang="pl-PL" sz="1800" dirty="0">
                <a:solidFill>
                  <a:srgbClr val="206595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UCZNIA</a:t>
            </a:r>
            <a:endParaRPr sz="1800" b="0" i="0" u="none" strike="noStrike" cap="none" dirty="0">
              <a:solidFill>
                <a:srgbClr val="206595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512" name="Google Shape;512;p72"/>
          <p:cNvSpPr/>
          <p:nvPr/>
        </p:nvSpPr>
        <p:spPr>
          <a:xfrm>
            <a:off x="359350" y="1291750"/>
            <a:ext cx="3537300" cy="1961100"/>
          </a:xfrm>
          <a:prstGeom prst="rightArrow">
            <a:avLst>
              <a:gd name="adj1" fmla="val 50000"/>
              <a:gd name="adj2" fmla="val 48075"/>
            </a:avLst>
          </a:prstGeom>
          <a:solidFill>
            <a:schemeClr val="lt1"/>
          </a:solidFill>
          <a:ln w="25400" cap="flat" cmpd="sng">
            <a:solidFill>
              <a:srgbClr val="79C4D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3" name="Google Shape;513;p72"/>
          <p:cNvSpPr txBox="1"/>
          <p:nvPr/>
        </p:nvSpPr>
        <p:spPr>
          <a:xfrm>
            <a:off x="6338114" y="4404822"/>
            <a:ext cx="29862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pl-PL" sz="1800" dirty="0">
                <a:solidFill>
                  <a:srgbClr val="206595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DZIENNIK </a:t>
            </a:r>
            <a:br>
              <a:rPr lang="pl-PL" sz="1800" dirty="0">
                <a:solidFill>
                  <a:srgbClr val="206595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</a:br>
            <a:r>
              <a:rPr lang="pl-PL" sz="1800" dirty="0">
                <a:solidFill>
                  <a:srgbClr val="206595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PRAKTYK</a:t>
            </a:r>
            <a:endParaRPr sz="1800" b="0" i="0" u="none" strike="noStrike" cap="none" dirty="0">
              <a:solidFill>
                <a:srgbClr val="206595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514" name="Google Shape;514;p72"/>
          <p:cNvSpPr/>
          <p:nvPr/>
        </p:nvSpPr>
        <p:spPr>
          <a:xfrm>
            <a:off x="4069786" y="2458258"/>
            <a:ext cx="1875600" cy="11079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5400" cap="flat" cmpd="sng">
            <a:solidFill>
              <a:srgbClr val="79C4D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5" name="Google Shape;515;p72"/>
          <p:cNvSpPr txBox="1"/>
          <p:nvPr/>
        </p:nvSpPr>
        <p:spPr>
          <a:xfrm>
            <a:off x="453192" y="1964503"/>
            <a:ext cx="31623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pl-PL" sz="1700" b="1">
                <a:solidFill>
                  <a:srgbClr val="206595"/>
                </a:solidFill>
                <a:latin typeface="Montserrat"/>
                <a:ea typeface="Montserrat"/>
                <a:cs typeface="Montserrat"/>
                <a:sym typeface="Montserrat"/>
              </a:rPr>
              <a:t>DOKUMENTY OBOWIĄZKOWE</a:t>
            </a:r>
            <a:r>
              <a:rPr lang="pl-PL" sz="1100">
                <a:solidFill>
                  <a:srgbClr val="206595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endParaRPr sz="1100" b="0" i="0" u="none" strike="noStrike" cap="none">
              <a:solidFill>
                <a:srgbClr val="002060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516" name="Google Shape;516;p72"/>
          <p:cNvSpPr txBox="1"/>
          <p:nvPr/>
        </p:nvSpPr>
        <p:spPr>
          <a:xfrm>
            <a:off x="257192" y="4503390"/>
            <a:ext cx="3162300" cy="43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pl-PL" sz="1100" b="0" i="0" u="none" strike="noStrike" cap="none">
                <a:solidFill>
                  <a:srgbClr val="206595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This documents are not mandatory. </a:t>
            </a:r>
            <a:endParaRPr sz="1100" b="0" i="0" u="none" strike="noStrike" cap="none">
              <a:solidFill>
                <a:srgbClr val="206595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pl-PL" sz="1100" b="0" i="0" u="none" strike="noStrike" cap="none">
                <a:solidFill>
                  <a:srgbClr val="206595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They have to be use in case is necessary.</a:t>
            </a:r>
            <a:endParaRPr sz="1100" b="0" i="0" u="none" strike="noStrike" cap="none">
              <a:solidFill>
                <a:srgbClr val="206595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517" name="Google Shape;517;p72"/>
          <p:cNvSpPr txBox="1"/>
          <p:nvPr/>
        </p:nvSpPr>
        <p:spPr>
          <a:xfrm>
            <a:off x="192275" y="154650"/>
            <a:ext cx="10317300" cy="43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pl-PL" sz="2200" b="1">
                <a:solidFill>
                  <a:srgbClr val="206595"/>
                </a:solidFill>
                <a:latin typeface="Montserrat"/>
                <a:ea typeface="Montserrat"/>
                <a:cs typeface="Montserrat"/>
                <a:sym typeface="Montserrat"/>
              </a:rPr>
              <a:t>DOKUMENTY W PROJEKTACH MOBILNOŚCI VET</a:t>
            </a:r>
            <a:endParaRPr sz="2200" b="1" i="0" u="none" strike="noStrike" cap="none">
              <a:solidFill>
                <a:srgbClr val="206595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18" name="Google Shape;518;p72"/>
          <p:cNvSpPr/>
          <p:nvPr/>
        </p:nvSpPr>
        <p:spPr>
          <a:xfrm>
            <a:off x="9547596" y="2458259"/>
            <a:ext cx="1875600" cy="11079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5400" cap="flat" cmpd="sng">
            <a:solidFill>
              <a:srgbClr val="79C4D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9" name="Google Shape;519;p72"/>
          <p:cNvSpPr txBox="1"/>
          <p:nvPr/>
        </p:nvSpPr>
        <p:spPr>
          <a:xfrm>
            <a:off x="9007759" y="2814609"/>
            <a:ext cx="29862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pl-PL" sz="1800">
                <a:solidFill>
                  <a:srgbClr val="206595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CERTYFIKATY</a:t>
            </a:r>
            <a:endParaRPr sz="1800" b="0" i="0" u="none" strike="noStrike" cap="none">
              <a:solidFill>
                <a:srgbClr val="206595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520" name="Google Shape;520;p72"/>
          <p:cNvSpPr/>
          <p:nvPr/>
        </p:nvSpPr>
        <p:spPr>
          <a:xfrm>
            <a:off x="9190750" y="3744525"/>
            <a:ext cx="2620200" cy="2312100"/>
          </a:xfrm>
          <a:prstGeom prst="ellipse">
            <a:avLst/>
          </a:prstGeom>
          <a:solidFill>
            <a:schemeClr val="lt1"/>
          </a:solidFill>
          <a:ln w="9525" cap="flat" cmpd="sng">
            <a:solidFill>
              <a:srgbClr val="2275A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1" name="Google Shape;521;p72"/>
          <p:cNvSpPr txBox="1"/>
          <p:nvPr/>
        </p:nvSpPr>
        <p:spPr>
          <a:xfrm>
            <a:off x="9589900" y="4036225"/>
            <a:ext cx="1821900" cy="179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pl-PL">
                <a:solidFill>
                  <a:srgbClr val="206595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Każda Narodowa Agencja programu Erasmus+ może zwiększyć zakres obowiązkowych dokumentów</a:t>
            </a:r>
            <a:endParaRPr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2" name="Google Shape;522;p72"/>
          <p:cNvSpPr/>
          <p:nvPr/>
        </p:nvSpPr>
        <p:spPr>
          <a:xfrm>
            <a:off x="359350" y="3738250"/>
            <a:ext cx="3537300" cy="1961100"/>
          </a:xfrm>
          <a:prstGeom prst="rightArrow">
            <a:avLst>
              <a:gd name="adj1" fmla="val 50000"/>
              <a:gd name="adj2" fmla="val 48075"/>
            </a:avLst>
          </a:prstGeom>
          <a:solidFill>
            <a:schemeClr val="lt1"/>
          </a:solidFill>
          <a:ln w="254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3" name="Google Shape;523;p72"/>
          <p:cNvSpPr txBox="1"/>
          <p:nvPr/>
        </p:nvSpPr>
        <p:spPr>
          <a:xfrm>
            <a:off x="453192" y="4411003"/>
            <a:ext cx="31623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pl-PL" sz="1700" b="1">
                <a:solidFill>
                  <a:srgbClr val="206595"/>
                </a:solidFill>
                <a:latin typeface="Montserrat"/>
                <a:ea typeface="Montserrat"/>
                <a:cs typeface="Montserrat"/>
                <a:sym typeface="Montserrat"/>
              </a:rPr>
              <a:t>DOKUMENTY OPCJONALNE</a:t>
            </a:r>
            <a:endParaRPr sz="1100" b="0" i="0" u="none" strike="noStrike" cap="none">
              <a:solidFill>
                <a:srgbClr val="002060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524" name="Google Shape;524;p72"/>
          <p:cNvSpPr txBox="1"/>
          <p:nvPr/>
        </p:nvSpPr>
        <p:spPr>
          <a:xfrm>
            <a:off x="4096626" y="2619650"/>
            <a:ext cx="1821900" cy="78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pl-PL" sz="1500">
                <a:solidFill>
                  <a:srgbClr val="206595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INDYWIDUALNY RAPORT UCZESTNIKA</a:t>
            </a:r>
            <a:endParaRPr sz="1500" b="0" i="0" u="none" strike="noStrike" cap="none">
              <a:solidFill>
                <a:srgbClr val="206595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525" name="Google Shape;525;p72"/>
          <p:cNvSpPr txBox="1"/>
          <p:nvPr/>
        </p:nvSpPr>
        <p:spPr>
          <a:xfrm>
            <a:off x="6914926" y="2491350"/>
            <a:ext cx="1821900" cy="10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pl-PL" sz="1500">
                <a:solidFill>
                  <a:srgbClr val="206595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SUPLEMENT DO POROZUMIENIA O PROGRAMIE ZAJĘĆ</a:t>
            </a:r>
            <a:endParaRPr sz="1500" b="0" i="0" u="none" strike="noStrike" cap="none">
              <a:solidFill>
                <a:srgbClr val="206595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526" name="Google Shape;526;p72"/>
          <p:cNvSpPr txBox="1"/>
          <p:nvPr/>
        </p:nvSpPr>
        <p:spPr>
          <a:xfrm>
            <a:off x="6914926" y="1307450"/>
            <a:ext cx="1821900" cy="78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pl-PL" sz="1500">
                <a:solidFill>
                  <a:srgbClr val="206595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UMOWA </a:t>
            </a:r>
            <a:br>
              <a:rPr lang="pl-PL" sz="1500">
                <a:solidFill>
                  <a:srgbClr val="206595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</a:br>
            <a:r>
              <a:rPr lang="pl-PL" sz="1500">
                <a:solidFill>
                  <a:srgbClr val="206595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O </a:t>
            </a:r>
            <a:br>
              <a:rPr lang="pl-PL" sz="1500">
                <a:solidFill>
                  <a:srgbClr val="206595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</a:br>
            <a:r>
              <a:rPr lang="pl-PL" sz="1500">
                <a:solidFill>
                  <a:srgbClr val="206595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STAŻ</a:t>
            </a:r>
            <a:endParaRPr sz="1500" b="0" i="0" u="none" strike="noStrike" cap="none">
              <a:solidFill>
                <a:srgbClr val="206595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Google Shape;531;p75"/>
          <p:cNvSpPr/>
          <p:nvPr/>
        </p:nvSpPr>
        <p:spPr>
          <a:xfrm>
            <a:off x="3291850" y="254851"/>
            <a:ext cx="6023100" cy="5106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5400" cap="flat" cmpd="sng">
            <a:solidFill>
              <a:srgbClr val="00B0F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2" name="Google Shape;532;p75"/>
          <p:cNvSpPr txBox="1"/>
          <p:nvPr/>
        </p:nvSpPr>
        <p:spPr>
          <a:xfrm>
            <a:off x="3406600" y="271475"/>
            <a:ext cx="5794800" cy="4308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pl-PL" sz="2200" b="1">
                <a:solidFill>
                  <a:srgbClr val="206595"/>
                </a:solidFill>
                <a:latin typeface="Montserrat"/>
                <a:ea typeface="Montserrat"/>
                <a:cs typeface="Montserrat"/>
                <a:sym typeface="Montserrat"/>
              </a:rPr>
              <a:t>UMOWA O STAŻ</a:t>
            </a:r>
            <a:endParaRPr sz="2200" b="0" i="0" u="none" strike="noStrike" cap="none">
              <a:solidFill>
                <a:srgbClr val="206595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533" name="Google Shape;533;p75"/>
          <p:cNvSpPr/>
          <p:nvPr/>
        </p:nvSpPr>
        <p:spPr>
          <a:xfrm>
            <a:off x="1163293" y="884254"/>
            <a:ext cx="4605300" cy="19866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5400" cap="flat" cmpd="sng">
            <a:solidFill>
              <a:srgbClr val="79C4D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4" name="Google Shape;534;p75"/>
          <p:cNvSpPr/>
          <p:nvPr/>
        </p:nvSpPr>
        <p:spPr>
          <a:xfrm>
            <a:off x="6095999" y="855313"/>
            <a:ext cx="4605300" cy="19866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5400" cap="flat" cmpd="sng">
            <a:solidFill>
              <a:srgbClr val="79C4D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5" name="Google Shape;535;p75"/>
          <p:cNvSpPr/>
          <p:nvPr/>
        </p:nvSpPr>
        <p:spPr>
          <a:xfrm>
            <a:off x="3475899" y="3060257"/>
            <a:ext cx="4605300" cy="19866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5400" cap="flat" cmpd="sng">
            <a:solidFill>
              <a:srgbClr val="79C4D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6" name="Google Shape;536;p75"/>
          <p:cNvSpPr txBox="1"/>
          <p:nvPr/>
        </p:nvSpPr>
        <p:spPr>
          <a:xfrm>
            <a:off x="1246393" y="1220159"/>
            <a:ext cx="4439100" cy="138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1200" b="0" i="0" u="none" strike="noStrike" cap="none">
              <a:solidFill>
                <a:srgbClr val="206595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pl-PL" sz="1800">
                <a:solidFill>
                  <a:srgbClr val="206595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Najważniejszy dokument podpisywany przed wyjazdem na mobilność</a:t>
            </a:r>
            <a:endParaRPr sz="1800" b="0" i="0" u="none" strike="noStrike" cap="none">
              <a:solidFill>
                <a:srgbClr val="206595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1800" b="0" i="0" u="none" strike="noStrike" cap="none">
              <a:solidFill>
                <a:srgbClr val="002060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537" name="Google Shape;537;p75"/>
          <p:cNvSpPr txBox="1"/>
          <p:nvPr/>
        </p:nvSpPr>
        <p:spPr>
          <a:xfrm>
            <a:off x="6620699" y="1386925"/>
            <a:ext cx="35559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pl-PL" sz="1800">
                <a:solidFill>
                  <a:srgbClr val="206595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Określa zakres wsparcia </a:t>
            </a:r>
            <a:br>
              <a:rPr lang="pl-PL" sz="1800">
                <a:solidFill>
                  <a:srgbClr val="206595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</a:br>
            <a:r>
              <a:rPr lang="pl-PL" sz="1800">
                <a:solidFill>
                  <a:srgbClr val="206595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i zasady udziału </a:t>
            </a:r>
            <a:br>
              <a:rPr lang="pl-PL" sz="1800">
                <a:solidFill>
                  <a:srgbClr val="206595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</a:br>
            <a:r>
              <a:rPr lang="pl-PL" sz="1800">
                <a:solidFill>
                  <a:srgbClr val="206595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w mobilności zagranicznej</a:t>
            </a:r>
            <a:endParaRPr sz="1800" b="0" i="0" u="none" strike="noStrike" cap="none">
              <a:solidFill>
                <a:srgbClr val="002060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538" name="Google Shape;538;p75"/>
          <p:cNvSpPr txBox="1"/>
          <p:nvPr/>
        </p:nvSpPr>
        <p:spPr>
          <a:xfrm>
            <a:off x="3558993" y="3309146"/>
            <a:ext cx="4439100" cy="138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1200" b="0" i="0" u="none" strike="noStrike" cap="none">
              <a:solidFill>
                <a:srgbClr val="206595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pl-PL" sz="1800">
                <a:solidFill>
                  <a:srgbClr val="206595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Podpisujący</a:t>
            </a:r>
            <a:r>
              <a:rPr lang="pl-PL" sz="1800" b="0" i="0" u="none" strike="noStrike" cap="none">
                <a:solidFill>
                  <a:srgbClr val="206595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:</a:t>
            </a:r>
            <a:endParaRPr sz="1800" b="0" i="0" u="none" strike="noStrike" cap="none">
              <a:solidFill>
                <a:srgbClr val="206595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pl-PL" sz="1800">
                <a:solidFill>
                  <a:srgbClr val="206595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Uczestnik</a:t>
            </a:r>
            <a:endParaRPr sz="1800">
              <a:solidFill>
                <a:srgbClr val="206595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pl-PL" sz="1800">
                <a:solidFill>
                  <a:srgbClr val="206595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*Opiekun prawny </a:t>
            </a:r>
            <a:endParaRPr sz="1800">
              <a:solidFill>
                <a:srgbClr val="206595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pl-PL" sz="1800">
                <a:solidFill>
                  <a:srgbClr val="206595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Organizacja wysyłająca</a:t>
            </a:r>
            <a:endParaRPr sz="1800" b="0" i="0" u="none" strike="noStrike" cap="none">
              <a:solidFill>
                <a:srgbClr val="002060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" name="Google Shape;543;p73"/>
          <p:cNvSpPr/>
          <p:nvPr/>
        </p:nvSpPr>
        <p:spPr>
          <a:xfrm>
            <a:off x="3215640" y="178645"/>
            <a:ext cx="6023400" cy="4476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5400" cap="flat" cmpd="sng">
            <a:solidFill>
              <a:srgbClr val="79C4D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4" name="Google Shape;544;p73"/>
          <p:cNvSpPr txBox="1"/>
          <p:nvPr/>
        </p:nvSpPr>
        <p:spPr>
          <a:xfrm>
            <a:off x="3236700" y="213850"/>
            <a:ext cx="6023400" cy="43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pl-PL" sz="2200" b="1">
                <a:solidFill>
                  <a:srgbClr val="206595"/>
                </a:solidFill>
                <a:latin typeface="Montserrat"/>
                <a:ea typeface="Montserrat"/>
                <a:cs typeface="Montserrat"/>
                <a:sym typeface="Montserrat"/>
              </a:rPr>
              <a:t>POROZUMIENIE O PROGRAMIE ZAJĘĆ</a:t>
            </a:r>
            <a:endParaRPr sz="2200" b="1" i="0" u="none" strike="noStrike" cap="none">
              <a:solidFill>
                <a:srgbClr val="206595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45" name="Google Shape;545;p73"/>
          <p:cNvSpPr/>
          <p:nvPr/>
        </p:nvSpPr>
        <p:spPr>
          <a:xfrm>
            <a:off x="801400" y="796613"/>
            <a:ext cx="2958300" cy="23088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5400" cap="flat" cmpd="sng">
            <a:solidFill>
              <a:srgbClr val="79C4D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6" name="Google Shape;546;p73"/>
          <p:cNvSpPr txBox="1"/>
          <p:nvPr/>
        </p:nvSpPr>
        <p:spPr>
          <a:xfrm>
            <a:off x="801400" y="1174163"/>
            <a:ext cx="2958300" cy="147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pl-PL" sz="1800">
                <a:solidFill>
                  <a:srgbClr val="206595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Każdy uczestnik musi podpisać ten załącznik do umowy o staż przed wyjazdem na mobilność</a:t>
            </a:r>
            <a:endParaRPr sz="1400" b="0" i="0" u="none" strike="noStrike" cap="none">
              <a:solidFill>
                <a:srgbClr val="206595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547" name="Google Shape;547;p73"/>
          <p:cNvSpPr/>
          <p:nvPr/>
        </p:nvSpPr>
        <p:spPr>
          <a:xfrm>
            <a:off x="4777850" y="783475"/>
            <a:ext cx="2958300" cy="23088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5400" cap="flat" cmpd="sng">
            <a:solidFill>
              <a:srgbClr val="79C4D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8" name="Google Shape;548;p73"/>
          <p:cNvSpPr txBox="1"/>
          <p:nvPr/>
        </p:nvSpPr>
        <p:spPr>
          <a:xfrm>
            <a:off x="4861238" y="1051313"/>
            <a:ext cx="2791500" cy="175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pl-PL" sz="1800">
                <a:solidFill>
                  <a:srgbClr val="206595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Porozumienie określa program oraz rezultaty kształcenia, które mają być osiągnięte podczas mobilności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9" name="Google Shape;549;p73"/>
          <p:cNvSpPr/>
          <p:nvPr/>
        </p:nvSpPr>
        <p:spPr>
          <a:xfrm>
            <a:off x="8486425" y="816825"/>
            <a:ext cx="2958300" cy="23088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5400" cap="flat" cmpd="sng">
            <a:solidFill>
              <a:srgbClr val="79C4D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0" name="Google Shape;550;p73"/>
          <p:cNvSpPr txBox="1"/>
          <p:nvPr/>
        </p:nvSpPr>
        <p:spPr>
          <a:xfrm>
            <a:off x="8754288" y="1370913"/>
            <a:ext cx="2463600" cy="12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pl-PL" sz="1800">
                <a:solidFill>
                  <a:srgbClr val="206595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Zawiera także obowiązki mentora, tutora, sposób monitoringu</a:t>
            </a:r>
            <a:endParaRPr sz="1400" b="0" i="0" u="none" strike="noStrike" cap="none">
              <a:solidFill>
                <a:srgbClr val="20659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1" name="Google Shape;551;p73"/>
          <p:cNvSpPr/>
          <p:nvPr/>
        </p:nvSpPr>
        <p:spPr>
          <a:xfrm>
            <a:off x="801375" y="3199575"/>
            <a:ext cx="2958300" cy="23088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5400" cap="flat" cmpd="sng">
            <a:solidFill>
              <a:srgbClr val="79C4D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2" name="Google Shape;552;p73"/>
          <p:cNvSpPr txBox="1"/>
          <p:nvPr/>
        </p:nvSpPr>
        <p:spPr>
          <a:xfrm>
            <a:off x="1132300" y="3694175"/>
            <a:ext cx="2296500" cy="14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pl-PL" sz="1800">
                <a:solidFill>
                  <a:srgbClr val="206595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Określa sposoby osiągnięcia efektów kształcenia</a:t>
            </a:r>
            <a:endParaRPr sz="1400" b="0" i="0" u="none" strike="noStrike" cap="none">
              <a:solidFill>
                <a:srgbClr val="206595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3" name="Google Shape;553;p73"/>
          <p:cNvSpPr/>
          <p:nvPr/>
        </p:nvSpPr>
        <p:spPr>
          <a:xfrm>
            <a:off x="4768325" y="3231100"/>
            <a:ext cx="2958300" cy="23088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5400" cap="flat" cmpd="sng">
            <a:solidFill>
              <a:srgbClr val="79C4D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4" name="Google Shape;554;p73"/>
          <p:cNvSpPr txBox="1"/>
          <p:nvPr/>
        </p:nvSpPr>
        <p:spPr>
          <a:xfrm>
            <a:off x="4852650" y="3582850"/>
            <a:ext cx="2791500" cy="147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pl-PL" sz="1800">
                <a:solidFill>
                  <a:srgbClr val="206595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Zapewnienia jakość oraz budowanie przejrzystości i zaufania między wszystkimi stronami</a:t>
            </a:r>
            <a:endParaRPr sz="1400" b="0" i="0" u="none" strike="noStrike" cap="none">
              <a:solidFill>
                <a:srgbClr val="20659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5" name="Google Shape;555;p73"/>
          <p:cNvSpPr/>
          <p:nvPr/>
        </p:nvSpPr>
        <p:spPr>
          <a:xfrm>
            <a:off x="8479775" y="3247775"/>
            <a:ext cx="2958300" cy="23088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5400" cap="flat" cmpd="sng">
            <a:solidFill>
              <a:srgbClr val="79C4D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6" name="Google Shape;556;p73"/>
          <p:cNvSpPr txBox="1"/>
          <p:nvPr/>
        </p:nvSpPr>
        <p:spPr>
          <a:xfrm>
            <a:off x="8506949" y="3355838"/>
            <a:ext cx="2958300" cy="224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pl-PL" sz="1800">
                <a:solidFill>
                  <a:srgbClr val="206595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Podpisujący</a:t>
            </a:r>
            <a:r>
              <a:rPr lang="pl-PL" sz="1800" b="0" i="0" u="none" strike="noStrike" cap="none">
                <a:solidFill>
                  <a:srgbClr val="206595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:</a:t>
            </a:r>
            <a:endParaRPr sz="1800" b="0" i="0" u="none" strike="noStrike" cap="none">
              <a:solidFill>
                <a:srgbClr val="206595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pl-PL" sz="1800">
                <a:solidFill>
                  <a:srgbClr val="206595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Uczestnik</a:t>
            </a:r>
            <a:endParaRPr sz="1800">
              <a:solidFill>
                <a:srgbClr val="206595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pl-PL" sz="1800">
                <a:solidFill>
                  <a:srgbClr val="206595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*Opiekun prawny </a:t>
            </a:r>
            <a:endParaRPr sz="1800">
              <a:solidFill>
                <a:srgbClr val="206595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pl-PL" sz="1800">
                <a:solidFill>
                  <a:srgbClr val="206595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Organizacja wysyłająca</a:t>
            </a:r>
            <a:endParaRPr sz="1800" b="0" i="0" u="none" strike="noStrike" cap="none">
              <a:solidFill>
                <a:srgbClr val="206595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pl-PL" sz="1800">
                <a:solidFill>
                  <a:srgbClr val="206595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Organizacja goszcząca</a:t>
            </a:r>
            <a:endParaRPr sz="1800">
              <a:solidFill>
                <a:srgbClr val="206595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pl-PL" sz="1800">
                <a:solidFill>
                  <a:srgbClr val="206595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Organizacja wspierająca</a:t>
            </a:r>
            <a:endParaRPr sz="1800">
              <a:solidFill>
                <a:srgbClr val="206595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Google Shape;561;p76"/>
          <p:cNvSpPr/>
          <p:nvPr/>
        </p:nvSpPr>
        <p:spPr>
          <a:xfrm>
            <a:off x="3291840" y="254845"/>
            <a:ext cx="6023262" cy="447475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5400" cap="flat" cmpd="sng">
            <a:solidFill>
              <a:srgbClr val="79C4D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2" name="Google Shape;562;p76"/>
          <p:cNvSpPr/>
          <p:nvPr/>
        </p:nvSpPr>
        <p:spPr>
          <a:xfrm>
            <a:off x="1163293" y="932508"/>
            <a:ext cx="4605251" cy="1986695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5400" cap="flat" cmpd="sng">
            <a:solidFill>
              <a:srgbClr val="79C4D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3" name="Google Shape;563;p76"/>
          <p:cNvSpPr/>
          <p:nvPr/>
        </p:nvSpPr>
        <p:spPr>
          <a:xfrm>
            <a:off x="6303469" y="932508"/>
            <a:ext cx="4605251" cy="1986695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5400" cap="flat" cmpd="sng">
            <a:solidFill>
              <a:srgbClr val="79C4D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4" name="Google Shape;564;p76"/>
          <p:cNvSpPr/>
          <p:nvPr/>
        </p:nvSpPr>
        <p:spPr>
          <a:xfrm>
            <a:off x="1163293" y="3049045"/>
            <a:ext cx="4605251" cy="1986695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5400" cap="flat" cmpd="sng">
            <a:solidFill>
              <a:srgbClr val="79C4D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5" name="Google Shape;565;p76"/>
          <p:cNvSpPr/>
          <p:nvPr/>
        </p:nvSpPr>
        <p:spPr>
          <a:xfrm>
            <a:off x="6311709" y="3044487"/>
            <a:ext cx="4605251" cy="1986695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5400" cap="flat" cmpd="sng">
            <a:solidFill>
              <a:srgbClr val="79C4D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6" name="Google Shape;566;p76"/>
          <p:cNvSpPr txBox="1"/>
          <p:nvPr/>
        </p:nvSpPr>
        <p:spPr>
          <a:xfrm>
            <a:off x="3330389" y="271473"/>
            <a:ext cx="5908500" cy="430800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pl-PL" sz="2200" b="1" i="0" u="none" strike="noStrike" cap="none">
                <a:solidFill>
                  <a:srgbClr val="206595"/>
                </a:solidFill>
                <a:latin typeface="Montserrat"/>
                <a:ea typeface="Montserrat"/>
                <a:cs typeface="Montserrat"/>
                <a:sym typeface="Montserrat"/>
              </a:rPr>
              <a:t>EUROPASS </a:t>
            </a:r>
            <a:r>
              <a:rPr lang="pl-PL" sz="2200" b="1">
                <a:solidFill>
                  <a:srgbClr val="206595"/>
                </a:solidFill>
                <a:latin typeface="Montserrat"/>
                <a:ea typeface="Montserrat"/>
                <a:cs typeface="Montserrat"/>
                <a:sym typeface="Montserrat"/>
              </a:rPr>
              <a:t>MOBILNOŚĆ</a:t>
            </a:r>
            <a:endParaRPr sz="2200" b="1" i="0" u="none" strike="noStrike" cap="none">
              <a:solidFill>
                <a:srgbClr val="206595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67" name="Google Shape;567;p76"/>
          <p:cNvSpPr txBox="1"/>
          <p:nvPr/>
        </p:nvSpPr>
        <p:spPr>
          <a:xfrm>
            <a:off x="1304875" y="1552438"/>
            <a:ext cx="43221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pl-PL" sz="1800">
                <a:solidFill>
                  <a:srgbClr val="206595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Stanowi formalne potwierdzenie realizacji mobilności w projekcie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8" name="Google Shape;568;p76"/>
          <p:cNvSpPr txBox="1"/>
          <p:nvPr/>
        </p:nvSpPr>
        <p:spPr>
          <a:xfrm>
            <a:off x="1304875" y="3165038"/>
            <a:ext cx="4322100" cy="175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pl-PL" sz="1800">
                <a:solidFill>
                  <a:srgbClr val="206595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Dokument zawiera m.in.</a:t>
            </a:r>
            <a:endParaRPr sz="1800" b="0" i="0" u="none" strike="noStrike" cap="none">
              <a:solidFill>
                <a:srgbClr val="206595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pl-PL" sz="1800">
                <a:solidFill>
                  <a:srgbClr val="206595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Wykonywane czynności</a:t>
            </a:r>
            <a:endParaRPr sz="1800">
              <a:solidFill>
                <a:srgbClr val="206595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pl-PL" sz="1800">
                <a:solidFill>
                  <a:srgbClr val="206595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Nabyte umiejętności zawodowe</a:t>
            </a:r>
            <a:endParaRPr sz="1800">
              <a:solidFill>
                <a:srgbClr val="206595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pl-PL" sz="1800">
                <a:solidFill>
                  <a:srgbClr val="206595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Nabyte umiejętności językowe</a:t>
            </a:r>
            <a:endParaRPr sz="1800">
              <a:solidFill>
                <a:srgbClr val="206595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pl-PL" sz="1800">
                <a:solidFill>
                  <a:srgbClr val="206595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Nabyte umiejętności komunikacyjne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9" name="Google Shape;569;p76"/>
          <p:cNvSpPr txBox="1"/>
          <p:nvPr/>
        </p:nvSpPr>
        <p:spPr>
          <a:xfrm>
            <a:off x="6753375" y="1273100"/>
            <a:ext cx="3810000" cy="12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pl-PL" sz="1800">
                <a:solidFill>
                  <a:srgbClr val="206595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Zaprojektowany w celu przedstawienia efektów uczenia się osiągniętych </a:t>
            </a:r>
            <a:br>
              <a:rPr lang="pl-PL" sz="1800">
                <a:solidFill>
                  <a:srgbClr val="206595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</a:br>
            <a:r>
              <a:rPr lang="pl-PL" sz="1800">
                <a:solidFill>
                  <a:srgbClr val="206595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w okresie mobilności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0" name="Google Shape;570;p76"/>
          <p:cNvSpPr txBox="1"/>
          <p:nvPr/>
        </p:nvSpPr>
        <p:spPr>
          <a:xfrm>
            <a:off x="6438818" y="3025909"/>
            <a:ext cx="4439100" cy="193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1200" b="0" i="0" u="none" strike="noStrike" cap="none">
              <a:solidFill>
                <a:srgbClr val="206595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pl-PL" sz="1800">
                <a:solidFill>
                  <a:srgbClr val="206595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Podpisywany elektronicznie przez:</a:t>
            </a:r>
            <a:endParaRPr sz="1800" b="0" i="0" u="none" strike="noStrike" cap="none">
              <a:solidFill>
                <a:srgbClr val="206595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1800" b="0" i="0" u="none" strike="noStrike" cap="none">
              <a:solidFill>
                <a:srgbClr val="206595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pl-PL" sz="1800">
                <a:solidFill>
                  <a:srgbClr val="206595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Uczestnika</a:t>
            </a:r>
            <a:endParaRPr sz="1800" b="0" i="0" u="none" strike="noStrike" cap="none">
              <a:solidFill>
                <a:srgbClr val="206595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pl-PL" sz="1800">
                <a:solidFill>
                  <a:srgbClr val="206595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Organizację wysyłającą</a:t>
            </a:r>
            <a:endParaRPr sz="1800">
              <a:solidFill>
                <a:srgbClr val="206595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pl-PL" sz="1800">
                <a:solidFill>
                  <a:srgbClr val="206595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Organizację goszczącą</a:t>
            </a:r>
            <a:endParaRPr sz="1800">
              <a:solidFill>
                <a:srgbClr val="206595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1800" b="0" i="0" u="none" strike="noStrike" cap="none">
              <a:solidFill>
                <a:srgbClr val="002060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p77"/>
          <p:cNvSpPr/>
          <p:nvPr/>
        </p:nvSpPr>
        <p:spPr>
          <a:xfrm>
            <a:off x="3291840" y="254845"/>
            <a:ext cx="6023400" cy="4476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5400" cap="flat" cmpd="sng">
            <a:solidFill>
              <a:srgbClr val="00B0F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6" name="Google Shape;576;p77"/>
          <p:cNvSpPr/>
          <p:nvPr/>
        </p:nvSpPr>
        <p:spPr>
          <a:xfrm>
            <a:off x="1163293" y="932508"/>
            <a:ext cx="4605251" cy="1986695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5400" cap="flat" cmpd="sng">
            <a:solidFill>
              <a:srgbClr val="79C4D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7" name="Google Shape;577;p77"/>
          <p:cNvSpPr/>
          <p:nvPr/>
        </p:nvSpPr>
        <p:spPr>
          <a:xfrm>
            <a:off x="6096000" y="981386"/>
            <a:ext cx="4605251" cy="1986695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5400" cap="flat" cmpd="sng">
            <a:solidFill>
              <a:srgbClr val="79C4D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8" name="Google Shape;578;p77"/>
          <p:cNvSpPr/>
          <p:nvPr/>
        </p:nvSpPr>
        <p:spPr>
          <a:xfrm>
            <a:off x="6096000" y="3097834"/>
            <a:ext cx="4605251" cy="1986695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5400" cap="flat" cmpd="sng">
            <a:solidFill>
              <a:srgbClr val="79C4D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9" name="Google Shape;579;p77"/>
          <p:cNvSpPr/>
          <p:nvPr/>
        </p:nvSpPr>
        <p:spPr>
          <a:xfrm>
            <a:off x="1163293" y="3102862"/>
            <a:ext cx="4605251" cy="1986695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5400" cap="flat" cmpd="sng">
            <a:solidFill>
              <a:srgbClr val="79C4D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0" name="Google Shape;580;p77"/>
          <p:cNvSpPr txBox="1"/>
          <p:nvPr/>
        </p:nvSpPr>
        <p:spPr>
          <a:xfrm>
            <a:off x="3294139" y="268423"/>
            <a:ext cx="5908500" cy="430800"/>
          </a:xfrm>
          <a:prstGeom prst="rect">
            <a:avLst/>
          </a:prstGeom>
          <a:noFill/>
          <a:ln w="9525" cap="flat" cmpd="sng">
            <a:solidFill>
              <a:srgbClr val="79C4D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pl-PL" sz="2200" b="1">
                <a:solidFill>
                  <a:srgbClr val="206595"/>
                </a:solidFill>
                <a:latin typeface="Montserrat"/>
                <a:ea typeface="Montserrat"/>
                <a:cs typeface="Montserrat"/>
                <a:sym typeface="Montserrat"/>
              </a:rPr>
              <a:t>INDYWIDUALNY RAPORT UCZESTNIKA</a:t>
            </a:r>
            <a:endParaRPr sz="2200" b="1" i="0" u="none" strike="noStrike" cap="none">
              <a:solidFill>
                <a:srgbClr val="206595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81" name="Google Shape;581;p77"/>
          <p:cNvSpPr txBox="1"/>
          <p:nvPr/>
        </p:nvSpPr>
        <p:spPr>
          <a:xfrm>
            <a:off x="1304887" y="1439338"/>
            <a:ext cx="43221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pl-PL" sz="1800">
                <a:solidFill>
                  <a:srgbClr val="206595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Każdy uczestnik mobilności na koniec realizacji programu musi wypełnić indywidualny raport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2" name="Google Shape;582;p77"/>
          <p:cNvSpPr txBox="1"/>
          <p:nvPr/>
        </p:nvSpPr>
        <p:spPr>
          <a:xfrm>
            <a:off x="1163325" y="3195525"/>
            <a:ext cx="4605300" cy="175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pl-PL" sz="1800">
                <a:solidFill>
                  <a:srgbClr val="206595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Zawiera pytania z zakresu oceny:</a:t>
            </a:r>
            <a:endParaRPr sz="1800">
              <a:solidFill>
                <a:srgbClr val="206595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6595"/>
              </a:buClr>
              <a:buSzPts val="1800"/>
              <a:buFont typeface="Montserrat Medium"/>
              <a:buChar char="●"/>
            </a:pPr>
            <a:r>
              <a:rPr lang="pl-PL" sz="1800">
                <a:solidFill>
                  <a:srgbClr val="206595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rezultatów kształcenia </a:t>
            </a:r>
            <a:endParaRPr sz="1800">
              <a:solidFill>
                <a:srgbClr val="206595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6595"/>
              </a:buClr>
              <a:buSzPts val="1800"/>
              <a:buFont typeface="Montserrat Medium"/>
              <a:buChar char="●"/>
            </a:pPr>
            <a:r>
              <a:rPr lang="pl-PL" sz="1800">
                <a:solidFill>
                  <a:srgbClr val="206595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organizacji przyjmującej</a:t>
            </a:r>
            <a:endParaRPr sz="1800">
              <a:solidFill>
                <a:srgbClr val="206595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6595"/>
              </a:buClr>
              <a:buSzPts val="1800"/>
              <a:buFont typeface="Montserrat Medium"/>
              <a:buChar char="●"/>
            </a:pPr>
            <a:r>
              <a:rPr lang="pl-PL" sz="1800">
                <a:solidFill>
                  <a:srgbClr val="206595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satysfakcji</a:t>
            </a:r>
            <a:endParaRPr sz="1800">
              <a:solidFill>
                <a:srgbClr val="206595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6595"/>
              </a:buClr>
              <a:buSzPts val="1800"/>
              <a:buFont typeface="Montserrat Medium"/>
              <a:buChar char="●"/>
            </a:pPr>
            <a:r>
              <a:rPr lang="pl-PL" sz="1800">
                <a:solidFill>
                  <a:srgbClr val="206595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poszanowania wartości UE</a:t>
            </a:r>
            <a:endParaRPr sz="1800">
              <a:solidFill>
                <a:srgbClr val="206595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6595"/>
              </a:buClr>
              <a:buSzPts val="1800"/>
              <a:buFont typeface="Montserrat Medium"/>
              <a:buChar char="●"/>
            </a:pPr>
            <a:r>
              <a:rPr lang="pl-PL" sz="1800">
                <a:solidFill>
                  <a:srgbClr val="206595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zdobytych kompetencji miękkich</a:t>
            </a:r>
            <a:endParaRPr sz="1800">
              <a:solidFill>
                <a:srgbClr val="206595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583" name="Google Shape;583;p77"/>
          <p:cNvSpPr txBox="1"/>
          <p:nvPr/>
        </p:nvSpPr>
        <p:spPr>
          <a:xfrm>
            <a:off x="6226750" y="1235963"/>
            <a:ext cx="4322100" cy="147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pl-PL" sz="1800">
                <a:solidFill>
                  <a:srgbClr val="206595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Wysłany automatycznie przez system Beneficiary Module </a:t>
            </a:r>
            <a:br>
              <a:rPr lang="pl-PL" sz="1800">
                <a:solidFill>
                  <a:srgbClr val="206595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</a:br>
            <a:br>
              <a:rPr lang="pl-PL" sz="1800">
                <a:solidFill>
                  <a:srgbClr val="206595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</a:br>
            <a:r>
              <a:rPr lang="pl-PL" sz="1800">
                <a:solidFill>
                  <a:srgbClr val="206595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EU-CORPORATE-NOTIFICATION-SYSTEM@ec.europa.eu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4" name="Google Shape;584;p77"/>
          <p:cNvSpPr txBox="1"/>
          <p:nvPr/>
        </p:nvSpPr>
        <p:spPr>
          <a:xfrm>
            <a:off x="6226750" y="3334113"/>
            <a:ext cx="4322100" cy="147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pl-PL" sz="1800">
                <a:solidFill>
                  <a:srgbClr val="206595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Dla mobilności realizowanych od 2021 nie ma jeszcze wersji polskiej raportu. Docelowo możliwość wypełniania we wszystkich językach urzędowych UE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9" name="Google Shape;589;p78"/>
          <p:cNvSpPr/>
          <p:nvPr/>
        </p:nvSpPr>
        <p:spPr>
          <a:xfrm>
            <a:off x="511675" y="3860000"/>
            <a:ext cx="4605300" cy="17670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5400" cap="flat" cmpd="sng">
            <a:solidFill>
              <a:srgbClr val="79C4D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92D05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92D05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0" name="Google Shape;590;p78"/>
          <p:cNvSpPr/>
          <p:nvPr/>
        </p:nvSpPr>
        <p:spPr>
          <a:xfrm>
            <a:off x="489675" y="2288150"/>
            <a:ext cx="4605300" cy="14160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5400" cap="flat" cmpd="sng">
            <a:solidFill>
              <a:srgbClr val="79C4D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92D05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92D05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1" name="Google Shape;591;p78"/>
          <p:cNvSpPr/>
          <p:nvPr/>
        </p:nvSpPr>
        <p:spPr>
          <a:xfrm>
            <a:off x="606627" y="154750"/>
            <a:ext cx="4322100" cy="4476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5400" cap="flat" cmpd="sng">
            <a:solidFill>
              <a:srgbClr val="79C4D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2" name="Google Shape;592;p78"/>
          <p:cNvSpPr/>
          <p:nvPr/>
        </p:nvSpPr>
        <p:spPr>
          <a:xfrm>
            <a:off x="477500" y="780100"/>
            <a:ext cx="4605300" cy="14160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5400" cap="flat" cmpd="sng">
            <a:solidFill>
              <a:srgbClr val="79C4D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92D05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92D05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3" name="Google Shape;593;p78"/>
          <p:cNvSpPr txBox="1"/>
          <p:nvPr/>
        </p:nvSpPr>
        <p:spPr>
          <a:xfrm>
            <a:off x="606625" y="196900"/>
            <a:ext cx="43221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pl-PL" sz="1600" b="1" dirty="0">
                <a:solidFill>
                  <a:srgbClr val="206595"/>
                </a:solidFill>
                <a:latin typeface="Montserrat"/>
                <a:ea typeface="Montserrat"/>
                <a:cs typeface="Montserrat"/>
                <a:sym typeface="Montserrat"/>
              </a:rPr>
              <a:t>SUPLEMENT DO POROZUMIENIA O PR.</a:t>
            </a:r>
            <a:endParaRPr sz="1600" b="1" i="0" u="none" strike="noStrike" cap="none" dirty="0">
              <a:solidFill>
                <a:srgbClr val="206595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94" name="Google Shape;594;p78"/>
          <p:cNvSpPr txBox="1"/>
          <p:nvPr/>
        </p:nvSpPr>
        <p:spPr>
          <a:xfrm>
            <a:off x="606637" y="918550"/>
            <a:ext cx="4322100" cy="113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pl-PL" sz="1800">
                <a:solidFill>
                  <a:srgbClr val="206595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Wydawany po zakończeniu mobilności. Stanowi uzupełnienie do Porozumienia o programie zajęć</a:t>
            </a:r>
            <a:endParaRPr sz="1400" b="0" i="0" u="none" strike="noStrike" cap="none">
              <a:solidFill>
                <a:srgbClr val="206595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5" name="Google Shape;595;p78"/>
          <p:cNvSpPr txBox="1"/>
          <p:nvPr/>
        </p:nvSpPr>
        <p:spPr>
          <a:xfrm>
            <a:off x="465025" y="2373850"/>
            <a:ext cx="4605300" cy="12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pl-PL" sz="1800">
                <a:solidFill>
                  <a:srgbClr val="206595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Zawiera zestawienie najważniejszych zmian w zakresie realizacji efektów kształcenia w odniesieniu do Porozumienia o programie zajęć.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6" name="Google Shape;596;p78"/>
          <p:cNvSpPr txBox="1"/>
          <p:nvPr/>
        </p:nvSpPr>
        <p:spPr>
          <a:xfrm>
            <a:off x="577087" y="3872400"/>
            <a:ext cx="4322100" cy="175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pl-PL" sz="1800">
                <a:solidFill>
                  <a:srgbClr val="206595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Strony podpisujące dokument</a:t>
            </a:r>
            <a:r>
              <a:rPr lang="pl-PL" sz="1800" b="0" i="0" u="none" strike="noStrike" cap="none">
                <a:solidFill>
                  <a:srgbClr val="206595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:</a:t>
            </a:r>
            <a:endParaRPr sz="1800" b="0" i="0" u="none" strike="noStrike" cap="none">
              <a:solidFill>
                <a:srgbClr val="206595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pl-PL" sz="1800">
                <a:solidFill>
                  <a:srgbClr val="206595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Uczestnik </a:t>
            </a:r>
            <a:endParaRPr sz="1800">
              <a:solidFill>
                <a:srgbClr val="206595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pl-PL" sz="1800">
                <a:solidFill>
                  <a:srgbClr val="206595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*Opiekun prawny </a:t>
            </a:r>
            <a:endParaRPr sz="1800">
              <a:solidFill>
                <a:srgbClr val="206595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pl-PL" sz="1800">
                <a:solidFill>
                  <a:srgbClr val="206595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Organizacja wysyłająca</a:t>
            </a:r>
            <a:endParaRPr sz="1800">
              <a:solidFill>
                <a:srgbClr val="206595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pl-PL" sz="1800">
                <a:solidFill>
                  <a:srgbClr val="206595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Organizacja goszcząca</a:t>
            </a:r>
            <a:endParaRPr sz="1800">
              <a:solidFill>
                <a:srgbClr val="206595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pl-PL" sz="1800">
                <a:solidFill>
                  <a:srgbClr val="206595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Organizacja wspierająca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7" name="Google Shape;597;p78"/>
          <p:cNvSpPr/>
          <p:nvPr/>
        </p:nvSpPr>
        <p:spPr>
          <a:xfrm>
            <a:off x="5626977" y="154750"/>
            <a:ext cx="4322100" cy="4476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5400" cap="flat" cmpd="sng">
            <a:solidFill>
              <a:srgbClr val="79C4D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8" name="Google Shape;598;p78"/>
          <p:cNvSpPr txBox="1"/>
          <p:nvPr/>
        </p:nvSpPr>
        <p:spPr>
          <a:xfrm>
            <a:off x="5616175" y="192954"/>
            <a:ext cx="4322100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pl-PL" sz="1600" b="1" dirty="0">
                <a:solidFill>
                  <a:srgbClr val="206595"/>
                </a:solidFill>
                <a:latin typeface="Montserrat"/>
                <a:sym typeface="Calibri"/>
              </a:rPr>
              <a:t>CERTYFIKAT</a:t>
            </a:r>
            <a:endParaRPr sz="1600" b="1" dirty="0">
              <a:solidFill>
                <a:srgbClr val="206595"/>
              </a:solidFill>
              <a:latin typeface="Montserrat"/>
              <a:sym typeface="Calibri"/>
            </a:endParaRPr>
          </a:p>
        </p:txBody>
      </p:sp>
      <p:sp>
        <p:nvSpPr>
          <p:cNvPr id="599" name="Google Shape;599;p78"/>
          <p:cNvSpPr/>
          <p:nvPr/>
        </p:nvSpPr>
        <p:spPr>
          <a:xfrm>
            <a:off x="5474575" y="780100"/>
            <a:ext cx="4605300" cy="14160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5400" cap="flat" cmpd="sng">
            <a:solidFill>
              <a:srgbClr val="79C4D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92D05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92D05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0" name="Google Shape;600;p78"/>
          <p:cNvSpPr/>
          <p:nvPr/>
        </p:nvSpPr>
        <p:spPr>
          <a:xfrm>
            <a:off x="5441775" y="2297650"/>
            <a:ext cx="4605300" cy="14160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5400" cap="flat" cmpd="sng">
            <a:solidFill>
              <a:srgbClr val="79C4D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92D05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92D05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1" name="Google Shape;601;p78"/>
          <p:cNvSpPr/>
          <p:nvPr/>
        </p:nvSpPr>
        <p:spPr>
          <a:xfrm>
            <a:off x="5441775" y="3872400"/>
            <a:ext cx="4605300" cy="16932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5400" cap="flat" cmpd="sng">
            <a:solidFill>
              <a:srgbClr val="79C4D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92D05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92D05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2" name="Google Shape;602;p78"/>
          <p:cNvSpPr txBox="1"/>
          <p:nvPr/>
        </p:nvSpPr>
        <p:spPr>
          <a:xfrm>
            <a:off x="5583375" y="1064475"/>
            <a:ext cx="4322100" cy="8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pl-PL" sz="1800">
                <a:solidFill>
                  <a:srgbClr val="206595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Potwierdza pozytywne ukończenie mobilności zagranicznej</a:t>
            </a:r>
            <a:endParaRPr sz="1400" b="0" i="0" u="none" strike="noStrike" cap="none">
              <a:solidFill>
                <a:srgbClr val="206595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3" name="Google Shape;603;p78"/>
          <p:cNvSpPr txBox="1"/>
          <p:nvPr/>
        </p:nvSpPr>
        <p:spPr>
          <a:xfrm>
            <a:off x="5672025" y="2388500"/>
            <a:ext cx="4122300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pl-PL" sz="1800" b="0" i="0" u="none" strike="noStrike" cap="none" dirty="0">
                <a:solidFill>
                  <a:srgbClr val="206595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Zawiera imię i nazwisko studenta, daty mobilności, nazwę i adres firmy goszczącej, numer projektu i nazwę projektu.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4" name="Google Shape;604;p78"/>
          <p:cNvSpPr txBox="1"/>
          <p:nvPr/>
        </p:nvSpPr>
        <p:spPr>
          <a:xfrm>
            <a:off x="5583387" y="4149450"/>
            <a:ext cx="4322100" cy="12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pl-PL" sz="1800">
                <a:solidFill>
                  <a:srgbClr val="206595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Strony podpisujące dokument</a:t>
            </a:r>
            <a:r>
              <a:rPr lang="pl-PL" sz="1800" b="0" i="0" u="none" strike="noStrike" cap="none">
                <a:solidFill>
                  <a:srgbClr val="206595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:</a:t>
            </a:r>
            <a:endParaRPr sz="1800">
              <a:solidFill>
                <a:srgbClr val="206595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pl-PL" sz="1800">
                <a:solidFill>
                  <a:srgbClr val="206595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Organizacja wysyłająca</a:t>
            </a:r>
            <a:endParaRPr sz="1800">
              <a:solidFill>
                <a:srgbClr val="206595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pl-PL" sz="1800">
                <a:solidFill>
                  <a:srgbClr val="206595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Organizacja goszcząca</a:t>
            </a:r>
            <a:endParaRPr sz="1800">
              <a:solidFill>
                <a:srgbClr val="206595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pl-PL" sz="1800">
                <a:solidFill>
                  <a:srgbClr val="206595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Organizacja wspierająca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" name="Google Shape;609;p80"/>
          <p:cNvSpPr/>
          <p:nvPr/>
        </p:nvSpPr>
        <p:spPr>
          <a:xfrm>
            <a:off x="5829351" y="265650"/>
            <a:ext cx="4117800" cy="4476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5400" cap="flat" cmpd="sng">
            <a:solidFill>
              <a:srgbClr val="77B94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0" name="Google Shape;610;p80"/>
          <p:cNvSpPr txBox="1"/>
          <p:nvPr/>
        </p:nvSpPr>
        <p:spPr>
          <a:xfrm>
            <a:off x="5829350" y="264506"/>
            <a:ext cx="4117800" cy="43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pl-PL" sz="2200" b="1">
                <a:solidFill>
                  <a:srgbClr val="206595"/>
                </a:solidFill>
                <a:latin typeface="Montserrat"/>
                <a:ea typeface="Montserrat"/>
                <a:cs typeface="Montserrat"/>
                <a:sym typeface="Montserrat"/>
              </a:rPr>
              <a:t>DZIENNIK STAŻU</a:t>
            </a:r>
            <a:endParaRPr sz="2200" b="1" i="0" u="none" strike="noStrike" cap="none">
              <a:solidFill>
                <a:srgbClr val="206595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11" name="Google Shape;611;p80"/>
          <p:cNvSpPr/>
          <p:nvPr/>
        </p:nvSpPr>
        <p:spPr>
          <a:xfrm>
            <a:off x="5893250" y="4072900"/>
            <a:ext cx="4605300" cy="14160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5400" cap="flat" cmpd="sng">
            <a:solidFill>
              <a:srgbClr val="77B94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92D05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92D05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2" name="Google Shape;612;p80"/>
          <p:cNvSpPr/>
          <p:nvPr/>
        </p:nvSpPr>
        <p:spPr>
          <a:xfrm>
            <a:off x="5829350" y="2470763"/>
            <a:ext cx="4605300" cy="14160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5400" cap="flat" cmpd="sng">
            <a:solidFill>
              <a:srgbClr val="77B94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92D05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92D05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3" name="Google Shape;613;p80"/>
          <p:cNvSpPr/>
          <p:nvPr/>
        </p:nvSpPr>
        <p:spPr>
          <a:xfrm>
            <a:off x="5839775" y="902150"/>
            <a:ext cx="4605300" cy="14160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5400" cap="flat" cmpd="sng">
            <a:solidFill>
              <a:srgbClr val="77B94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92D05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92D05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4" name="Google Shape;614;p80"/>
          <p:cNvSpPr/>
          <p:nvPr/>
        </p:nvSpPr>
        <p:spPr>
          <a:xfrm>
            <a:off x="791400" y="4118325"/>
            <a:ext cx="4605300" cy="14160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5400" cap="flat" cmpd="sng">
            <a:solidFill>
              <a:srgbClr val="77B94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92D05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92D05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5" name="Google Shape;615;p80"/>
          <p:cNvSpPr/>
          <p:nvPr/>
        </p:nvSpPr>
        <p:spPr>
          <a:xfrm>
            <a:off x="791400" y="2496625"/>
            <a:ext cx="4605300" cy="14160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5400" cap="flat" cmpd="sng">
            <a:solidFill>
              <a:srgbClr val="77B94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92D05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92D05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6" name="Google Shape;616;p80"/>
          <p:cNvSpPr/>
          <p:nvPr/>
        </p:nvSpPr>
        <p:spPr>
          <a:xfrm>
            <a:off x="791400" y="918200"/>
            <a:ext cx="4605300" cy="14160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5400" cap="flat" cmpd="sng">
            <a:solidFill>
              <a:srgbClr val="77B94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92D05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92D05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7" name="Google Shape;617;p80"/>
          <p:cNvSpPr/>
          <p:nvPr/>
        </p:nvSpPr>
        <p:spPr>
          <a:xfrm>
            <a:off x="791400" y="265650"/>
            <a:ext cx="4605300" cy="4476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5400" cap="flat" cmpd="sng">
            <a:solidFill>
              <a:srgbClr val="77B94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8" name="Google Shape;618;p80"/>
          <p:cNvSpPr txBox="1"/>
          <p:nvPr/>
        </p:nvSpPr>
        <p:spPr>
          <a:xfrm>
            <a:off x="791400" y="278575"/>
            <a:ext cx="46053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pl-PL" sz="2100" b="1">
                <a:solidFill>
                  <a:srgbClr val="206595"/>
                </a:solidFill>
                <a:latin typeface="Montserrat"/>
                <a:ea typeface="Montserrat"/>
                <a:cs typeface="Montserrat"/>
                <a:sym typeface="Montserrat"/>
              </a:rPr>
              <a:t>FORMULARZ OCENY UCZNIA</a:t>
            </a:r>
            <a:endParaRPr sz="2100" b="1" i="0" u="none" strike="noStrike" cap="none">
              <a:solidFill>
                <a:srgbClr val="206595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19" name="Google Shape;619;p80"/>
          <p:cNvSpPr txBox="1"/>
          <p:nvPr/>
        </p:nvSpPr>
        <p:spPr>
          <a:xfrm>
            <a:off x="885898" y="1154050"/>
            <a:ext cx="44268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pl-PL" sz="1800">
                <a:solidFill>
                  <a:srgbClr val="206595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Opcjonalny dokument. Dostarczany mentorowi w organizacji goszczącej przed końcem mobilności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0" name="Google Shape;620;p80"/>
          <p:cNvSpPr txBox="1"/>
          <p:nvPr/>
        </p:nvSpPr>
        <p:spPr>
          <a:xfrm>
            <a:off x="1190700" y="2742980"/>
            <a:ext cx="3806700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pl-PL" sz="1800" b="0" i="0" u="none" strike="noStrike" cap="none" dirty="0">
                <a:solidFill>
                  <a:srgbClr val="206595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Mentor oceni umiejętności ucznia (technika, wiedza, punktualność, zachowanie…)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1" name="Google Shape;621;p80"/>
          <p:cNvSpPr txBox="1"/>
          <p:nvPr/>
        </p:nvSpPr>
        <p:spPr>
          <a:xfrm>
            <a:off x="5929025" y="1026119"/>
            <a:ext cx="44268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pl-PL" sz="1800" dirty="0">
                <a:solidFill>
                  <a:srgbClr val="206595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Opcjonalny dokument. Cyklicznie przekazywany do weryfikacji mentorowi w organizacji goszczącej.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2" name="Google Shape;622;p80"/>
          <p:cNvSpPr txBox="1"/>
          <p:nvPr/>
        </p:nvSpPr>
        <p:spPr>
          <a:xfrm>
            <a:off x="6057575" y="4289963"/>
            <a:ext cx="43221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pl-PL" sz="1800">
                <a:solidFill>
                  <a:srgbClr val="206595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Zawiera podpisy</a:t>
            </a:r>
            <a:r>
              <a:rPr lang="pl-PL" sz="1800" b="0" i="0" u="none" strike="noStrike" cap="none">
                <a:solidFill>
                  <a:srgbClr val="206595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:</a:t>
            </a:r>
            <a:endParaRPr sz="1800" b="0" i="0" u="none" strike="noStrike" cap="none">
              <a:solidFill>
                <a:srgbClr val="206595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pl-PL" sz="1800">
                <a:solidFill>
                  <a:srgbClr val="206595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Mentora </a:t>
            </a:r>
            <a:br>
              <a:rPr lang="pl-PL" sz="1800">
                <a:solidFill>
                  <a:srgbClr val="206595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</a:br>
            <a:r>
              <a:rPr lang="pl-PL" sz="1800">
                <a:solidFill>
                  <a:srgbClr val="206595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(wraz z pieczątką zakładu pracy)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3" name="Google Shape;623;p80"/>
          <p:cNvSpPr txBox="1"/>
          <p:nvPr/>
        </p:nvSpPr>
        <p:spPr>
          <a:xfrm>
            <a:off x="5960148" y="2571488"/>
            <a:ext cx="4322100" cy="12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pl-PL" sz="1800">
                <a:solidFill>
                  <a:srgbClr val="206595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Powinien być prowadzony w j. angielskim. Zawiera zestawienie zadań wykonywanych podczas mobilności. Godzin i dni pracy.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4" name="Google Shape;624;p80"/>
          <p:cNvSpPr txBox="1"/>
          <p:nvPr/>
        </p:nvSpPr>
        <p:spPr>
          <a:xfrm>
            <a:off x="938250" y="4331788"/>
            <a:ext cx="43221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pl-PL" sz="1800">
                <a:solidFill>
                  <a:srgbClr val="206595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Zawiera podpisy</a:t>
            </a:r>
            <a:r>
              <a:rPr lang="pl-PL" sz="1800" b="0" i="0" u="none" strike="noStrike" cap="none">
                <a:solidFill>
                  <a:srgbClr val="206595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:</a:t>
            </a:r>
            <a:endParaRPr sz="1800" b="0" i="0" u="none" strike="noStrike" cap="none">
              <a:solidFill>
                <a:srgbClr val="206595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pl-PL" sz="1800">
                <a:solidFill>
                  <a:srgbClr val="206595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Mentora </a:t>
            </a:r>
            <a:br>
              <a:rPr lang="pl-PL" sz="1800">
                <a:solidFill>
                  <a:srgbClr val="206595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</a:br>
            <a:r>
              <a:rPr lang="pl-PL" sz="1800">
                <a:solidFill>
                  <a:srgbClr val="206595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(wraz z pieczątką zakładu pracy)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9" name="Google Shape;629;g137b884ce38_2_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19275" y="322968"/>
            <a:ext cx="6852494" cy="1174104"/>
          </a:xfrm>
          <a:prstGeom prst="rect">
            <a:avLst/>
          </a:prstGeom>
          <a:noFill/>
          <a:ln>
            <a:noFill/>
          </a:ln>
        </p:spPr>
      </p:pic>
      <p:sp>
        <p:nvSpPr>
          <p:cNvPr id="630" name="Google Shape;630;g137b884ce38_2_1"/>
          <p:cNvSpPr txBox="1"/>
          <p:nvPr/>
        </p:nvSpPr>
        <p:spPr>
          <a:xfrm>
            <a:off x="319275" y="2009875"/>
            <a:ext cx="6852600" cy="233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-PL" sz="4000" b="1">
                <a:solidFill>
                  <a:srgbClr val="206595"/>
                </a:solidFill>
                <a:latin typeface="Montserrat"/>
                <a:ea typeface="Montserrat"/>
                <a:cs typeface="Montserrat"/>
                <a:sym typeface="Montserrat"/>
              </a:rPr>
              <a:t>INTEGRACJA GRUPY</a:t>
            </a:r>
            <a:endParaRPr sz="4000" b="1" i="0" u="none" strike="noStrike" cap="none">
              <a:solidFill>
                <a:srgbClr val="206595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9600"/>
              <a:buFont typeface="Arial"/>
              <a:buNone/>
            </a:pPr>
            <a:endParaRPr sz="9600" b="0" i="0" u="none" strike="noStrike" cap="none">
              <a:solidFill>
                <a:srgbClr val="0E468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1" name="Google Shape;631;g137b884ce38_2_1"/>
          <p:cNvSpPr txBox="1"/>
          <p:nvPr/>
        </p:nvSpPr>
        <p:spPr>
          <a:xfrm>
            <a:off x="319275" y="3487675"/>
            <a:ext cx="79947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endParaRPr sz="2300" b="0" i="0" u="none" strike="noStrike" cap="none">
              <a:solidFill>
                <a:srgbClr val="FF0000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632" name="Google Shape;632;g137b884ce38_2_1"/>
          <p:cNvSpPr txBox="1"/>
          <p:nvPr/>
        </p:nvSpPr>
        <p:spPr>
          <a:xfrm>
            <a:off x="319275" y="3487675"/>
            <a:ext cx="7994700" cy="8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pl-PL" sz="2500">
                <a:solidFill>
                  <a:srgbClr val="0E468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dlaczego integracja grupy jest ważna, </a:t>
            </a:r>
            <a:r>
              <a:rPr lang="pl-PL" sz="2500" b="0" i="0" u="none" strike="noStrike" cap="none">
                <a:solidFill>
                  <a:srgbClr val="0E468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br>
              <a:rPr lang="pl-PL" sz="2500" b="0" i="0" u="none" strike="noStrike" cap="none">
                <a:solidFill>
                  <a:srgbClr val="0E468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</a:br>
            <a:r>
              <a:rPr lang="pl-PL" sz="2500" b="0" i="0" u="none" strike="noStrike" cap="none">
                <a:solidFill>
                  <a:srgbClr val="0E468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jak ułatwić </a:t>
            </a:r>
            <a:r>
              <a:rPr lang="pl-PL" sz="2500">
                <a:solidFill>
                  <a:srgbClr val="0E468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integrację między uczestnikami</a:t>
            </a:r>
            <a:r>
              <a:rPr lang="pl-PL" sz="2500" b="0" i="0" u="none" strike="noStrike" cap="none">
                <a:solidFill>
                  <a:srgbClr val="0E468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endParaRPr sz="2300" b="0" i="0" u="none" strike="noStrike" cap="none">
              <a:solidFill>
                <a:srgbClr val="FF0000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" name="Google Shape;637;p110"/>
          <p:cNvSpPr/>
          <p:nvPr/>
        </p:nvSpPr>
        <p:spPr>
          <a:xfrm rot="2580000">
            <a:off x="11431117" y="4841997"/>
            <a:ext cx="353391" cy="154609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8" name="Google Shape;638;p110"/>
          <p:cNvSpPr/>
          <p:nvPr/>
        </p:nvSpPr>
        <p:spPr>
          <a:xfrm rot="-2580000">
            <a:off x="10956247" y="4841996"/>
            <a:ext cx="353391" cy="154609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9" name="Google Shape;639;p110"/>
          <p:cNvSpPr txBox="1"/>
          <p:nvPr/>
        </p:nvSpPr>
        <p:spPr>
          <a:xfrm>
            <a:off x="376518" y="194466"/>
            <a:ext cx="96012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0" name="Google Shape;640;p110"/>
          <p:cNvSpPr/>
          <p:nvPr/>
        </p:nvSpPr>
        <p:spPr>
          <a:xfrm>
            <a:off x="616600" y="1045975"/>
            <a:ext cx="2425500" cy="2319000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rgbClr val="31538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1" name="Google Shape;641;p110"/>
          <p:cNvSpPr txBox="1"/>
          <p:nvPr/>
        </p:nvSpPr>
        <p:spPr>
          <a:xfrm>
            <a:off x="636475" y="1014167"/>
            <a:ext cx="2425500" cy="193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pl-PL" sz="1800" b="1" i="0" u="none" strike="noStrike" cap="none" dirty="0">
                <a:solidFill>
                  <a:srgbClr val="206595"/>
                </a:solidFill>
                <a:latin typeface="Montserrat"/>
                <a:ea typeface="Montserrat"/>
                <a:cs typeface="Montserrat"/>
                <a:sym typeface="Montserrat"/>
              </a:rPr>
              <a:t>PRE</a:t>
            </a:r>
            <a:r>
              <a:rPr lang="pl-PL" sz="1800" b="1" dirty="0">
                <a:solidFill>
                  <a:srgbClr val="206595"/>
                </a:solidFill>
                <a:latin typeface="Montserrat"/>
                <a:ea typeface="Montserrat"/>
                <a:cs typeface="Montserrat"/>
                <a:sym typeface="Montserrat"/>
              </a:rPr>
              <a:t>ZENTACJA</a:t>
            </a:r>
            <a:endParaRPr sz="1800" b="1" i="0" u="none" strike="noStrike" cap="none" dirty="0">
              <a:solidFill>
                <a:srgbClr val="206595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pl-PL" sz="1800" b="0" i="0" u="none" strike="noStrike" cap="none" dirty="0">
                <a:solidFill>
                  <a:srgbClr val="206595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r>
              <a:rPr lang="pl-PL" sz="1800" dirty="0">
                <a:solidFill>
                  <a:srgbClr val="206595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Skoncentrowana na zapoznaniu imion uczestników </a:t>
            </a:r>
            <a:br>
              <a:rPr lang="pl-PL" sz="1800" dirty="0">
                <a:solidFill>
                  <a:srgbClr val="206595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</a:br>
            <a:r>
              <a:rPr lang="pl-PL" sz="1800" dirty="0">
                <a:solidFill>
                  <a:srgbClr val="206595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i wyróżniających ich cech</a:t>
            </a:r>
            <a:endParaRPr sz="1800" b="0" i="0" u="none" strike="noStrike" cap="none" dirty="0">
              <a:solidFill>
                <a:srgbClr val="206595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642" name="Google Shape;642;p110"/>
          <p:cNvSpPr txBox="1"/>
          <p:nvPr/>
        </p:nvSpPr>
        <p:spPr>
          <a:xfrm>
            <a:off x="2857500" y="285750"/>
            <a:ext cx="184731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3" name="Google Shape;643;p110"/>
          <p:cNvSpPr txBox="1"/>
          <p:nvPr/>
        </p:nvSpPr>
        <p:spPr>
          <a:xfrm>
            <a:off x="1849225" y="133350"/>
            <a:ext cx="8357100" cy="43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pl-PL" sz="2200" b="1">
                <a:solidFill>
                  <a:srgbClr val="206595"/>
                </a:solidFill>
                <a:latin typeface="Montserrat"/>
                <a:ea typeface="Montserrat"/>
                <a:cs typeface="Montserrat"/>
                <a:sym typeface="Montserrat"/>
              </a:rPr>
              <a:t>RODZAJE INTEGRACJI GRUPOWEJ</a:t>
            </a:r>
            <a:endParaRPr sz="2200" b="1" i="0" u="none" strike="noStrike" cap="none">
              <a:solidFill>
                <a:srgbClr val="206595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44" name="Google Shape;644;p110"/>
          <p:cNvSpPr/>
          <p:nvPr/>
        </p:nvSpPr>
        <p:spPr>
          <a:xfrm>
            <a:off x="3444500" y="1045977"/>
            <a:ext cx="2425500" cy="2319000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rgbClr val="31538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5" name="Google Shape;645;p110"/>
          <p:cNvSpPr txBox="1"/>
          <p:nvPr/>
        </p:nvSpPr>
        <p:spPr>
          <a:xfrm>
            <a:off x="3444050" y="1045975"/>
            <a:ext cx="2425488" cy="20979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pl-PL" sz="1700" b="1" dirty="0">
                <a:solidFill>
                  <a:srgbClr val="206595"/>
                </a:solidFill>
                <a:latin typeface="Montserrat"/>
                <a:ea typeface="Montserrat"/>
                <a:cs typeface="Montserrat"/>
                <a:sym typeface="Montserrat"/>
              </a:rPr>
              <a:t>SAMOAKCEPTACJA</a:t>
            </a:r>
            <a:endParaRPr sz="1700" b="1" i="0" u="none" strike="noStrike" cap="none" dirty="0">
              <a:solidFill>
                <a:srgbClr val="206595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pl-PL" sz="1800" b="0" i="0" u="none" strike="noStrike" cap="none" dirty="0">
                <a:solidFill>
                  <a:srgbClr val="206595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r>
              <a:rPr lang="pl-PL" sz="1800" dirty="0">
                <a:solidFill>
                  <a:srgbClr val="206595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Dąży do samoakceptacji </a:t>
            </a:r>
            <a:br>
              <a:rPr lang="pl-PL" sz="1800" dirty="0">
                <a:solidFill>
                  <a:srgbClr val="206595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</a:br>
            <a:r>
              <a:rPr lang="pl-PL" sz="1800" dirty="0">
                <a:solidFill>
                  <a:srgbClr val="206595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i zbudowania roli uczestników jako członków grupy</a:t>
            </a:r>
            <a:endParaRPr sz="1800" b="0" i="0" u="none" strike="noStrike" cap="none" dirty="0">
              <a:solidFill>
                <a:srgbClr val="206595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646" name="Google Shape;646;p110"/>
          <p:cNvSpPr/>
          <p:nvPr/>
        </p:nvSpPr>
        <p:spPr>
          <a:xfrm>
            <a:off x="6272250" y="1045977"/>
            <a:ext cx="2425500" cy="2319000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rgbClr val="31538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7" name="Google Shape;647;p110"/>
          <p:cNvSpPr txBox="1"/>
          <p:nvPr/>
        </p:nvSpPr>
        <p:spPr>
          <a:xfrm>
            <a:off x="6272100" y="984093"/>
            <a:ext cx="2425500" cy="193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pl-PL" sz="1800" b="1" dirty="0">
                <a:solidFill>
                  <a:srgbClr val="206595"/>
                </a:solidFill>
                <a:latin typeface="Montserrat"/>
                <a:ea typeface="Montserrat"/>
                <a:cs typeface="Montserrat"/>
                <a:sym typeface="Montserrat"/>
              </a:rPr>
              <a:t>POGŁĘBIENIE ZNAJOMOŚCI</a:t>
            </a:r>
            <a:endParaRPr sz="1800" b="1" i="0" u="none" strike="noStrike" cap="none" dirty="0">
              <a:solidFill>
                <a:srgbClr val="206595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pl-PL" sz="1800" b="0" i="0" u="none" strike="noStrike" cap="none" dirty="0">
                <a:solidFill>
                  <a:srgbClr val="206595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r>
              <a:rPr lang="pl-PL" sz="1800" dirty="0">
                <a:solidFill>
                  <a:srgbClr val="206595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Pozwala uczestnikom lepiej poznać siebie i grupę</a:t>
            </a:r>
            <a:endParaRPr sz="1800" b="0" i="0" u="none" strike="noStrike" cap="none" dirty="0">
              <a:solidFill>
                <a:srgbClr val="206595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648" name="Google Shape;648;p110"/>
          <p:cNvSpPr/>
          <p:nvPr/>
        </p:nvSpPr>
        <p:spPr>
          <a:xfrm>
            <a:off x="9100000" y="1024502"/>
            <a:ext cx="2425500" cy="2319000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rgbClr val="31538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9" name="Google Shape;649;p110"/>
          <p:cNvSpPr txBox="1"/>
          <p:nvPr/>
        </p:nvSpPr>
        <p:spPr>
          <a:xfrm>
            <a:off x="9099700" y="927715"/>
            <a:ext cx="2425500" cy="21133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pl-PL" sz="1800" b="1" dirty="0">
                <a:solidFill>
                  <a:srgbClr val="206595"/>
                </a:solidFill>
                <a:latin typeface="Montserrat"/>
                <a:ea typeface="Montserrat"/>
                <a:cs typeface="Montserrat"/>
                <a:sym typeface="Montserrat"/>
              </a:rPr>
              <a:t>ROZLUŹNIAJĄCA</a:t>
            </a:r>
            <a:endParaRPr sz="1800" b="1" i="0" u="none" strike="noStrike" cap="none" dirty="0">
              <a:solidFill>
                <a:srgbClr val="206595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pl-PL" sz="1800" b="0" i="0" u="none" strike="noStrike" cap="none" dirty="0">
                <a:solidFill>
                  <a:srgbClr val="206595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r>
              <a:rPr lang="pl-PL" sz="1800" dirty="0">
                <a:solidFill>
                  <a:srgbClr val="206595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Uwalnia nagromadzone napięcia poprzez śmiech, ruch </a:t>
            </a:r>
            <a:br>
              <a:rPr lang="pl-PL" sz="1800" dirty="0">
                <a:solidFill>
                  <a:srgbClr val="206595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</a:br>
            <a:r>
              <a:rPr lang="pl-PL" sz="1800" dirty="0">
                <a:solidFill>
                  <a:srgbClr val="206595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i głos</a:t>
            </a:r>
            <a:endParaRPr sz="1800" b="0" i="0" u="none" strike="noStrike" cap="none" dirty="0">
              <a:solidFill>
                <a:srgbClr val="206595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650" name="Google Shape;650;p110"/>
          <p:cNvSpPr txBox="1"/>
          <p:nvPr/>
        </p:nvSpPr>
        <p:spPr>
          <a:xfrm>
            <a:off x="6748750" y="4306900"/>
            <a:ext cx="24255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00" b="0" i="0" u="none" strike="noStrike" cap="none">
              <a:solidFill>
                <a:srgbClr val="206595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651" name="Google Shape;651;p110"/>
          <p:cNvSpPr/>
          <p:nvPr/>
        </p:nvSpPr>
        <p:spPr>
          <a:xfrm>
            <a:off x="2071475" y="3665275"/>
            <a:ext cx="2425500" cy="2319000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rgbClr val="31538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2" name="Google Shape;652;p110"/>
          <p:cNvSpPr txBox="1"/>
          <p:nvPr/>
        </p:nvSpPr>
        <p:spPr>
          <a:xfrm>
            <a:off x="2071475" y="3574014"/>
            <a:ext cx="2425500" cy="221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ctr" rtl="0"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pl-PL" sz="1800" b="1" dirty="0">
                <a:solidFill>
                  <a:srgbClr val="206595"/>
                </a:solidFill>
                <a:latin typeface="Montserrat"/>
                <a:ea typeface="Montserrat"/>
                <a:cs typeface="Montserrat"/>
                <a:sym typeface="Montserrat"/>
              </a:rPr>
              <a:t>ROZWIĄZYWANIE KONFLIKTÓW</a:t>
            </a:r>
            <a:endParaRPr sz="1800" b="1" dirty="0">
              <a:solidFill>
                <a:srgbClr val="206595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pl-PL" sz="1800" dirty="0">
                <a:solidFill>
                  <a:srgbClr val="206595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Dostarcza narzędzi ułatwiających rozwiązywanie konfliktów</a:t>
            </a:r>
            <a:endParaRPr sz="1800" dirty="0">
              <a:solidFill>
                <a:srgbClr val="206595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653" name="Google Shape;653;p110"/>
          <p:cNvSpPr/>
          <p:nvPr/>
        </p:nvSpPr>
        <p:spPr>
          <a:xfrm>
            <a:off x="4883250" y="3641425"/>
            <a:ext cx="2425500" cy="2319000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rgbClr val="31538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4" name="Google Shape;654;p110"/>
          <p:cNvSpPr txBox="1"/>
          <p:nvPr/>
        </p:nvSpPr>
        <p:spPr>
          <a:xfrm>
            <a:off x="4883250" y="3585747"/>
            <a:ext cx="2425500" cy="221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ctr" rtl="0">
              <a:spcBef>
                <a:spcPts val="1400"/>
              </a:spcBef>
              <a:spcAft>
                <a:spcPts val="0"/>
              </a:spcAft>
              <a:buNone/>
            </a:pPr>
            <a:r>
              <a:rPr lang="pl-PL" sz="1800" b="1" dirty="0">
                <a:solidFill>
                  <a:srgbClr val="206595"/>
                </a:solidFill>
                <a:latin typeface="Montserrat"/>
                <a:ea typeface="Montserrat"/>
                <a:cs typeface="Montserrat"/>
                <a:sym typeface="Montserrat"/>
              </a:rPr>
              <a:t>WSPÓŁPRACA</a:t>
            </a:r>
            <a:endParaRPr sz="1800" b="1" dirty="0">
              <a:solidFill>
                <a:srgbClr val="206595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spcBef>
                <a:spcPts val="1400"/>
              </a:spcBef>
              <a:spcAft>
                <a:spcPts val="0"/>
              </a:spcAft>
              <a:buNone/>
            </a:pPr>
            <a:r>
              <a:rPr lang="pl-PL" sz="1800" dirty="0">
                <a:solidFill>
                  <a:srgbClr val="206595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Skupia się na możliwości wspólnego osiągania celu przez wszystkich uczestników</a:t>
            </a:r>
            <a:endParaRPr sz="1800" dirty="0">
              <a:solidFill>
                <a:srgbClr val="206595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655" name="Google Shape;655;p110"/>
          <p:cNvSpPr/>
          <p:nvPr/>
        </p:nvSpPr>
        <p:spPr>
          <a:xfrm>
            <a:off x="7695025" y="3617575"/>
            <a:ext cx="2425500" cy="2319000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rgbClr val="31538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6" name="Google Shape;656;p110"/>
          <p:cNvSpPr txBox="1"/>
          <p:nvPr/>
        </p:nvSpPr>
        <p:spPr>
          <a:xfrm>
            <a:off x="7695025" y="3574014"/>
            <a:ext cx="2425500" cy="193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ctr" rtl="0">
              <a:spcBef>
                <a:spcPts val="1400"/>
              </a:spcBef>
              <a:spcAft>
                <a:spcPts val="0"/>
              </a:spcAft>
              <a:buNone/>
            </a:pPr>
            <a:r>
              <a:rPr lang="pl-PL" sz="1800" b="1" dirty="0">
                <a:solidFill>
                  <a:srgbClr val="206595"/>
                </a:solidFill>
                <a:latin typeface="Montserrat"/>
                <a:ea typeface="Montserrat"/>
                <a:cs typeface="Montserrat"/>
                <a:sym typeface="Montserrat"/>
              </a:rPr>
              <a:t>POPRAWA KOMUNIKACJI</a:t>
            </a:r>
            <a:endParaRPr sz="1800" b="1" dirty="0">
              <a:solidFill>
                <a:srgbClr val="206595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spcBef>
                <a:spcPts val="1400"/>
              </a:spcBef>
              <a:spcAft>
                <a:spcPts val="0"/>
              </a:spcAft>
              <a:buNone/>
            </a:pPr>
            <a:r>
              <a:rPr lang="pl-PL" sz="1800" dirty="0">
                <a:solidFill>
                  <a:srgbClr val="206595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Stymuluje komunikację pomiędzy uczestnikami</a:t>
            </a:r>
            <a:endParaRPr sz="1800" dirty="0">
              <a:solidFill>
                <a:srgbClr val="206595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1" name="Google Shape;661;p112"/>
          <p:cNvSpPr/>
          <p:nvPr/>
        </p:nvSpPr>
        <p:spPr>
          <a:xfrm>
            <a:off x="396600" y="781975"/>
            <a:ext cx="2620200" cy="2312100"/>
          </a:xfrm>
          <a:prstGeom prst="ellipse">
            <a:avLst/>
          </a:prstGeom>
          <a:solidFill>
            <a:schemeClr val="lt1"/>
          </a:solidFill>
          <a:ln w="9525" cap="flat" cmpd="sng">
            <a:solidFill>
              <a:srgbClr val="2275A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2" name="Google Shape;662;p112"/>
          <p:cNvSpPr/>
          <p:nvPr/>
        </p:nvSpPr>
        <p:spPr>
          <a:xfrm>
            <a:off x="396600" y="3271825"/>
            <a:ext cx="2620200" cy="2312100"/>
          </a:xfrm>
          <a:prstGeom prst="ellipse">
            <a:avLst/>
          </a:prstGeom>
          <a:solidFill>
            <a:schemeClr val="lt1"/>
          </a:solidFill>
          <a:ln w="9525" cap="flat" cmpd="sng">
            <a:solidFill>
              <a:srgbClr val="2275A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3" name="Google Shape;663;p112"/>
          <p:cNvSpPr/>
          <p:nvPr/>
        </p:nvSpPr>
        <p:spPr>
          <a:xfrm>
            <a:off x="7721100" y="3285275"/>
            <a:ext cx="2620200" cy="2312100"/>
          </a:xfrm>
          <a:prstGeom prst="ellipse">
            <a:avLst/>
          </a:prstGeom>
          <a:solidFill>
            <a:schemeClr val="lt1"/>
          </a:solidFill>
          <a:ln w="9525" cap="flat" cmpd="sng">
            <a:solidFill>
              <a:srgbClr val="2275A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4" name="Google Shape;664;p112"/>
          <p:cNvSpPr/>
          <p:nvPr/>
        </p:nvSpPr>
        <p:spPr>
          <a:xfrm>
            <a:off x="3888800" y="3896700"/>
            <a:ext cx="2620200" cy="2312100"/>
          </a:xfrm>
          <a:prstGeom prst="ellipse">
            <a:avLst/>
          </a:prstGeom>
          <a:solidFill>
            <a:schemeClr val="lt1"/>
          </a:solidFill>
          <a:ln w="9525" cap="flat" cmpd="sng">
            <a:solidFill>
              <a:srgbClr val="2275A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5" name="Google Shape;665;p112"/>
          <p:cNvSpPr/>
          <p:nvPr/>
        </p:nvSpPr>
        <p:spPr>
          <a:xfrm>
            <a:off x="8790525" y="876813"/>
            <a:ext cx="2620200" cy="2312100"/>
          </a:xfrm>
          <a:prstGeom prst="ellipse">
            <a:avLst/>
          </a:prstGeom>
          <a:solidFill>
            <a:schemeClr val="lt1"/>
          </a:solidFill>
          <a:ln w="9525" cap="flat" cmpd="sng">
            <a:solidFill>
              <a:srgbClr val="2275A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6" name="Google Shape;666;p112"/>
          <p:cNvSpPr/>
          <p:nvPr/>
        </p:nvSpPr>
        <p:spPr>
          <a:xfrm rot="2580000">
            <a:off x="11431117" y="4841997"/>
            <a:ext cx="353391" cy="154609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67" name="Google Shape;667;p112"/>
          <p:cNvSpPr/>
          <p:nvPr/>
        </p:nvSpPr>
        <p:spPr>
          <a:xfrm rot="-2580000">
            <a:off x="10956247" y="4841996"/>
            <a:ext cx="353391" cy="154609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68" name="Google Shape;668;p112"/>
          <p:cNvSpPr txBox="1"/>
          <p:nvPr/>
        </p:nvSpPr>
        <p:spPr>
          <a:xfrm>
            <a:off x="946611" y="5513825"/>
            <a:ext cx="52878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69" name="Google Shape;669;p1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740499" y="876826"/>
            <a:ext cx="4217100" cy="2806300"/>
          </a:xfrm>
          <a:prstGeom prst="rect">
            <a:avLst/>
          </a:prstGeom>
          <a:noFill/>
          <a:ln>
            <a:noFill/>
          </a:ln>
        </p:spPr>
      </p:pic>
      <p:sp>
        <p:nvSpPr>
          <p:cNvPr id="670" name="Google Shape;670;p112"/>
          <p:cNvSpPr txBox="1"/>
          <p:nvPr/>
        </p:nvSpPr>
        <p:spPr>
          <a:xfrm>
            <a:off x="1984200" y="304500"/>
            <a:ext cx="8357100" cy="43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pl-PL" sz="2200" b="1">
                <a:solidFill>
                  <a:srgbClr val="206595"/>
                </a:solidFill>
                <a:latin typeface="Montserrat"/>
                <a:ea typeface="Montserrat"/>
                <a:cs typeface="Montserrat"/>
                <a:sym typeface="Montserrat"/>
              </a:rPr>
              <a:t>CZYM SĄ LODOŁAMACZE (ANG. ICEBREAKERS)?</a:t>
            </a:r>
            <a:endParaRPr sz="2200" b="1" i="0" u="none" strike="noStrike" cap="none">
              <a:solidFill>
                <a:srgbClr val="206595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71" name="Google Shape;671;p112"/>
          <p:cNvSpPr txBox="1"/>
          <p:nvPr/>
        </p:nvSpPr>
        <p:spPr>
          <a:xfrm>
            <a:off x="608200" y="832426"/>
            <a:ext cx="2144700" cy="190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</a:pPr>
            <a:r>
              <a:rPr lang="pl-PL" sz="1600" dirty="0">
                <a:solidFill>
                  <a:srgbClr val="206595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Dynamiczne zajęcia, które mają na celu przełamanie lodów i stworzenie dobrej atmosfery w grupie</a:t>
            </a:r>
            <a:endParaRPr sz="16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72" name="Google Shape;672;p112"/>
          <p:cNvSpPr txBox="1"/>
          <p:nvPr/>
        </p:nvSpPr>
        <p:spPr>
          <a:xfrm>
            <a:off x="608200" y="3482850"/>
            <a:ext cx="2144700" cy="156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l-PL" sz="1800" dirty="0">
                <a:solidFill>
                  <a:srgbClr val="206595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Pomagają uczestnikom grupy spotkać się i wejść </a:t>
            </a:r>
            <a:br>
              <a:rPr lang="pl-PL" sz="1800" dirty="0">
                <a:solidFill>
                  <a:srgbClr val="206595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</a:br>
            <a:r>
              <a:rPr lang="pl-PL" sz="1800" dirty="0">
                <a:solidFill>
                  <a:srgbClr val="206595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w interakcję</a:t>
            </a:r>
            <a:endParaRPr sz="14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73" name="Google Shape;673;p112"/>
          <p:cNvSpPr txBox="1"/>
          <p:nvPr/>
        </p:nvSpPr>
        <p:spPr>
          <a:xfrm>
            <a:off x="3992900" y="4263386"/>
            <a:ext cx="2412000" cy="14260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l-PL" sz="1200" dirty="0">
                <a:solidFill>
                  <a:srgbClr val="206595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Zwiększają energię grupy, usprawniają pracę zespołową uczestników i dają możliwość dzielenia się różnymi pomysłami</a:t>
            </a:r>
            <a:endParaRPr sz="12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4" name="Google Shape;674;p112"/>
          <p:cNvSpPr txBox="1"/>
          <p:nvPr/>
        </p:nvSpPr>
        <p:spPr>
          <a:xfrm>
            <a:off x="7866913" y="3526444"/>
            <a:ext cx="2350500" cy="156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l-PL" sz="1800" dirty="0">
                <a:solidFill>
                  <a:srgbClr val="206595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Powinien być krótki, prosty i możliwy do uczestnictwa dla wszystkich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5" name="Google Shape;675;p112"/>
          <p:cNvSpPr txBox="1"/>
          <p:nvPr/>
        </p:nvSpPr>
        <p:spPr>
          <a:xfrm>
            <a:off x="9263325" y="1110844"/>
            <a:ext cx="1674600" cy="141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l-PL" sz="1800" dirty="0">
                <a:solidFill>
                  <a:srgbClr val="206595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Angażują wszystkich uczestników grupy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32"/>
          <p:cNvSpPr/>
          <p:nvPr/>
        </p:nvSpPr>
        <p:spPr>
          <a:xfrm rot="2580000">
            <a:off x="11431117" y="4841997"/>
            <a:ext cx="353391" cy="154609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2" name="Google Shape;252;p32"/>
          <p:cNvSpPr/>
          <p:nvPr/>
        </p:nvSpPr>
        <p:spPr>
          <a:xfrm rot="-2580000">
            <a:off x="10956247" y="4841996"/>
            <a:ext cx="353391" cy="154609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3" name="Google Shape;253;p32"/>
          <p:cNvSpPr txBox="1"/>
          <p:nvPr/>
        </p:nvSpPr>
        <p:spPr>
          <a:xfrm>
            <a:off x="217975" y="22672"/>
            <a:ext cx="67488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pl-PL" sz="2400" b="1">
                <a:solidFill>
                  <a:srgbClr val="206595"/>
                </a:solidFill>
                <a:latin typeface="Montserrat"/>
                <a:ea typeface="Montserrat"/>
                <a:cs typeface="Montserrat"/>
                <a:sym typeface="Montserrat"/>
              </a:rPr>
              <a:t>NA CZYM SKUPIA SIĘ SZKOLENIE?</a:t>
            </a:r>
            <a:endParaRPr sz="2400" b="1" i="0" u="none" strike="noStrike" cap="none">
              <a:solidFill>
                <a:srgbClr val="206595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54" name="Google Shape;254;p32"/>
          <p:cNvSpPr txBox="1"/>
          <p:nvPr/>
        </p:nvSpPr>
        <p:spPr>
          <a:xfrm>
            <a:off x="3078480" y="4578132"/>
            <a:ext cx="7010400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55" name="Google Shape;255;p32"/>
          <p:cNvGrpSpPr/>
          <p:nvPr/>
        </p:nvGrpSpPr>
        <p:grpSpPr>
          <a:xfrm>
            <a:off x="2635550" y="1745391"/>
            <a:ext cx="3249000" cy="1476784"/>
            <a:chOff x="1808450" y="1219841"/>
            <a:chExt cx="3249000" cy="1476784"/>
          </a:xfrm>
        </p:grpSpPr>
        <p:sp>
          <p:nvSpPr>
            <p:cNvPr id="256" name="Google Shape;256;p32"/>
            <p:cNvSpPr/>
            <p:nvPr/>
          </p:nvSpPr>
          <p:spPr>
            <a:xfrm>
              <a:off x="1808450" y="1237425"/>
              <a:ext cx="3249000" cy="1459200"/>
            </a:xfrm>
            <a:prstGeom prst="rect">
              <a:avLst/>
            </a:prstGeom>
            <a:solidFill>
              <a:schemeClr val="lt1"/>
            </a:solidFill>
            <a:ln w="25400" cap="flat" cmpd="sng">
              <a:solidFill>
                <a:srgbClr val="77B94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7" name="Google Shape;257;p32"/>
            <p:cNvSpPr txBox="1"/>
            <p:nvPr/>
          </p:nvSpPr>
          <p:spPr>
            <a:xfrm>
              <a:off x="1808450" y="1219841"/>
              <a:ext cx="3249000" cy="1209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15000"/>
                </a:lnSpc>
                <a:spcBef>
                  <a:spcPts val="1400"/>
                </a:spcBef>
                <a:spcAft>
                  <a:spcPts val="0"/>
                </a:spcAft>
                <a:buClr>
                  <a:srgbClr val="000000"/>
                </a:buClr>
                <a:buSzPts val="2200"/>
                <a:buFont typeface="Arial"/>
                <a:buNone/>
              </a:pPr>
              <a:r>
                <a:rPr lang="pl-PL" sz="2200" dirty="0">
                  <a:solidFill>
                    <a:srgbClr val="206595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rPr>
                <a:t>Lepsze zrozumienie mobilności zawodowych</a:t>
              </a:r>
              <a:endParaRPr sz="2200" b="0" i="0" u="none" strike="noStrike" cap="none" dirty="0">
                <a:solidFill>
                  <a:srgbClr val="206595"/>
                </a:solidFill>
                <a:latin typeface="Montserrat Medium"/>
                <a:ea typeface="Montserrat Medium"/>
                <a:cs typeface="Montserrat Medium"/>
                <a:sym typeface="Montserrat Medium"/>
              </a:endParaRPr>
            </a:p>
          </p:txBody>
        </p:sp>
      </p:grpSp>
      <p:grpSp>
        <p:nvGrpSpPr>
          <p:cNvPr id="258" name="Google Shape;258;p32"/>
          <p:cNvGrpSpPr/>
          <p:nvPr/>
        </p:nvGrpSpPr>
        <p:grpSpPr>
          <a:xfrm>
            <a:off x="6246050" y="1655909"/>
            <a:ext cx="3249000" cy="1566266"/>
            <a:chOff x="1808450" y="1130359"/>
            <a:chExt cx="3249000" cy="1566266"/>
          </a:xfrm>
        </p:grpSpPr>
        <p:sp>
          <p:nvSpPr>
            <p:cNvPr id="259" name="Google Shape;259;p32"/>
            <p:cNvSpPr/>
            <p:nvPr/>
          </p:nvSpPr>
          <p:spPr>
            <a:xfrm>
              <a:off x="1808450" y="1237425"/>
              <a:ext cx="3249000" cy="1459200"/>
            </a:xfrm>
            <a:prstGeom prst="rect">
              <a:avLst/>
            </a:prstGeom>
            <a:solidFill>
              <a:schemeClr val="lt1"/>
            </a:solidFill>
            <a:ln w="25400" cap="flat" cmpd="sng">
              <a:solidFill>
                <a:srgbClr val="77B94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0" name="Google Shape;260;p32"/>
            <p:cNvSpPr txBox="1"/>
            <p:nvPr/>
          </p:nvSpPr>
          <p:spPr>
            <a:xfrm>
              <a:off x="1943600" y="1130359"/>
              <a:ext cx="2978700" cy="1209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15000"/>
                </a:lnSpc>
                <a:spcBef>
                  <a:spcPts val="1400"/>
                </a:spcBef>
                <a:spcAft>
                  <a:spcPts val="0"/>
                </a:spcAft>
                <a:buClr>
                  <a:srgbClr val="000000"/>
                </a:buClr>
                <a:buSzPts val="2200"/>
                <a:buFont typeface="Arial"/>
                <a:buNone/>
              </a:pPr>
              <a:r>
                <a:rPr lang="pl-PL" sz="2200" dirty="0">
                  <a:solidFill>
                    <a:srgbClr val="206595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rPr>
                <a:t>Narzędzia do facylitacji podczas mobilności</a:t>
              </a:r>
              <a:endParaRPr sz="2200" b="0" i="0" u="none" strike="noStrike" cap="none" dirty="0">
                <a:solidFill>
                  <a:srgbClr val="206595"/>
                </a:solidFill>
                <a:latin typeface="Montserrat Medium"/>
                <a:ea typeface="Montserrat Medium"/>
                <a:cs typeface="Montserrat Medium"/>
                <a:sym typeface="Montserrat Medium"/>
              </a:endParaRPr>
            </a:p>
          </p:txBody>
        </p:sp>
      </p:grpSp>
      <p:grpSp>
        <p:nvGrpSpPr>
          <p:cNvPr id="261" name="Google Shape;261;p32"/>
          <p:cNvGrpSpPr/>
          <p:nvPr/>
        </p:nvGrpSpPr>
        <p:grpSpPr>
          <a:xfrm>
            <a:off x="2635550" y="3473566"/>
            <a:ext cx="3249000" cy="1519409"/>
            <a:chOff x="1808450" y="1177216"/>
            <a:chExt cx="3249000" cy="1519409"/>
          </a:xfrm>
        </p:grpSpPr>
        <p:sp>
          <p:nvSpPr>
            <p:cNvPr id="262" name="Google Shape;262;p32"/>
            <p:cNvSpPr/>
            <p:nvPr/>
          </p:nvSpPr>
          <p:spPr>
            <a:xfrm>
              <a:off x="1808450" y="1237425"/>
              <a:ext cx="3249000" cy="1459200"/>
            </a:xfrm>
            <a:prstGeom prst="rect">
              <a:avLst/>
            </a:prstGeom>
            <a:solidFill>
              <a:schemeClr val="lt1"/>
            </a:solidFill>
            <a:ln w="25400" cap="flat" cmpd="sng">
              <a:solidFill>
                <a:srgbClr val="77B94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3" name="Google Shape;263;p32"/>
            <p:cNvSpPr txBox="1"/>
            <p:nvPr/>
          </p:nvSpPr>
          <p:spPr>
            <a:xfrm>
              <a:off x="1943600" y="1177216"/>
              <a:ext cx="2978700" cy="1209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15000"/>
                </a:lnSpc>
                <a:spcBef>
                  <a:spcPts val="1400"/>
                </a:spcBef>
                <a:spcAft>
                  <a:spcPts val="0"/>
                </a:spcAft>
                <a:buClr>
                  <a:srgbClr val="000000"/>
                </a:buClr>
                <a:buSzPts val="2200"/>
                <a:buFont typeface="Arial"/>
                <a:buNone/>
              </a:pPr>
              <a:r>
                <a:rPr lang="pl-PL" sz="2200" dirty="0">
                  <a:solidFill>
                    <a:srgbClr val="206595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rPr>
                <a:t>Rola kluczowych podmiotów </a:t>
              </a:r>
              <a:br>
                <a:rPr lang="pl-PL" sz="2200" dirty="0">
                  <a:solidFill>
                    <a:srgbClr val="206595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rPr>
              </a:br>
              <a:r>
                <a:rPr lang="pl-PL" sz="2200" dirty="0">
                  <a:solidFill>
                    <a:srgbClr val="206595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rPr>
                <a:t>w projektach VET</a:t>
              </a:r>
              <a:endParaRPr sz="2200" b="0" i="0" u="none" strike="noStrike" cap="none" dirty="0">
                <a:solidFill>
                  <a:srgbClr val="206595"/>
                </a:solidFill>
                <a:latin typeface="Montserrat Medium"/>
                <a:ea typeface="Montserrat Medium"/>
                <a:cs typeface="Montserrat Medium"/>
                <a:sym typeface="Montserrat Medium"/>
              </a:endParaRPr>
            </a:p>
          </p:txBody>
        </p:sp>
      </p:grpSp>
      <p:grpSp>
        <p:nvGrpSpPr>
          <p:cNvPr id="264" name="Google Shape;264;p32"/>
          <p:cNvGrpSpPr/>
          <p:nvPr/>
        </p:nvGrpSpPr>
        <p:grpSpPr>
          <a:xfrm>
            <a:off x="6246050" y="3483332"/>
            <a:ext cx="3249000" cy="1509643"/>
            <a:chOff x="1808450" y="1186982"/>
            <a:chExt cx="3249000" cy="1509643"/>
          </a:xfrm>
        </p:grpSpPr>
        <p:sp>
          <p:nvSpPr>
            <p:cNvPr id="265" name="Google Shape;265;p32"/>
            <p:cNvSpPr/>
            <p:nvPr/>
          </p:nvSpPr>
          <p:spPr>
            <a:xfrm>
              <a:off x="1808450" y="1237425"/>
              <a:ext cx="3249000" cy="1459200"/>
            </a:xfrm>
            <a:prstGeom prst="rect">
              <a:avLst/>
            </a:prstGeom>
            <a:solidFill>
              <a:schemeClr val="lt1"/>
            </a:solidFill>
            <a:ln w="25400" cap="flat" cmpd="sng">
              <a:solidFill>
                <a:srgbClr val="77B94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6" name="Google Shape;266;p32"/>
            <p:cNvSpPr txBox="1"/>
            <p:nvPr/>
          </p:nvSpPr>
          <p:spPr>
            <a:xfrm>
              <a:off x="1943600" y="1186982"/>
              <a:ext cx="2978700" cy="939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50000"/>
                </a:lnSpc>
                <a:spcBef>
                  <a:spcPts val="1400"/>
                </a:spcBef>
                <a:spcAft>
                  <a:spcPts val="0"/>
                </a:spcAft>
                <a:buClr>
                  <a:srgbClr val="000000"/>
                </a:buClr>
                <a:buSzPts val="2200"/>
                <a:buFont typeface="Arial"/>
                <a:buNone/>
              </a:pPr>
              <a:r>
                <a:rPr lang="pl-PL" sz="2200" dirty="0">
                  <a:solidFill>
                    <a:srgbClr val="206595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rPr>
                <a:t>Pomoc w staniu się lepszym tutorem </a:t>
              </a:r>
              <a:endParaRPr sz="2200" b="0" i="0" u="none" strike="noStrike" cap="none" dirty="0">
                <a:solidFill>
                  <a:srgbClr val="206595"/>
                </a:solidFill>
                <a:latin typeface="Montserrat Medium"/>
                <a:ea typeface="Montserrat Medium"/>
                <a:cs typeface="Montserrat Medium"/>
                <a:sym typeface="Montserrat Medium"/>
              </a:endParaRPr>
            </a:p>
          </p:txBody>
        </p:sp>
      </p:grp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0" name="Google Shape;680;g12e56405b9a_0_1"/>
          <p:cNvSpPr/>
          <p:nvPr/>
        </p:nvSpPr>
        <p:spPr>
          <a:xfrm rot="2578233">
            <a:off x="11431246" y="4841993"/>
            <a:ext cx="353422" cy="154531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1" name="Google Shape;681;g12e56405b9a_0_1"/>
          <p:cNvSpPr/>
          <p:nvPr/>
        </p:nvSpPr>
        <p:spPr>
          <a:xfrm rot="-2578233">
            <a:off x="10956233" y="4842104"/>
            <a:ext cx="353422" cy="154531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2" name="Google Shape;682;g12e56405b9a_0_1"/>
          <p:cNvSpPr/>
          <p:nvPr/>
        </p:nvSpPr>
        <p:spPr>
          <a:xfrm>
            <a:off x="3522917" y="1004775"/>
            <a:ext cx="4648500" cy="1290300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rgbClr val="77B94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3" name="Google Shape;683;g12e56405b9a_0_1"/>
          <p:cNvSpPr txBox="1"/>
          <p:nvPr/>
        </p:nvSpPr>
        <p:spPr>
          <a:xfrm>
            <a:off x="2589548" y="116875"/>
            <a:ext cx="6704400" cy="43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pl-PL" sz="2200" b="1">
                <a:solidFill>
                  <a:srgbClr val="206595"/>
                </a:solidFill>
                <a:latin typeface="Montserrat"/>
                <a:ea typeface="Montserrat"/>
                <a:cs typeface="Montserrat"/>
                <a:sym typeface="Montserrat"/>
              </a:rPr>
              <a:t>LODOŁAMACZ - PRZYKŁAD</a:t>
            </a:r>
            <a:endParaRPr sz="2200" b="1" i="0" u="none" strike="noStrike" cap="none">
              <a:solidFill>
                <a:srgbClr val="206595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84" name="Google Shape;684;g12e56405b9a_0_1"/>
          <p:cNvSpPr txBox="1"/>
          <p:nvPr/>
        </p:nvSpPr>
        <p:spPr>
          <a:xfrm>
            <a:off x="3619515" y="1026220"/>
            <a:ext cx="4455300" cy="11028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pl-PL" sz="1800" b="0" i="0" u="none" strike="noStrike" cap="none" dirty="0">
                <a:solidFill>
                  <a:srgbClr val="206595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1. </a:t>
            </a:r>
            <a:r>
              <a:rPr lang="pl-PL" sz="1800" dirty="0">
                <a:solidFill>
                  <a:srgbClr val="206595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Każdy z uczestników przedstawia się swoim imieniem i wykonuje dodatkowo jakiś gest (np. klaskanie)</a:t>
            </a:r>
            <a:endParaRPr sz="1800" b="0" i="0" u="none" strike="noStrike" cap="none" dirty="0">
              <a:solidFill>
                <a:srgbClr val="206595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685" name="Google Shape;685;g12e56405b9a_0_1"/>
          <p:cNvSpPr txBox="1"/>
          <p:nvPr/>
        </p:nvSpPr>
        <p:spPr>
          <a:xfrm>
            <a:off x="1669814" y="3219385"/>
            <a:ext cx="38082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6" name="Google Shape;686;g12e56405b9a_0_1"/>
          <p:cNvSpPr/>
          <p:nvPr/>
        </p:nvSpPr>
        <p:spPr>
          <a:xfrm>
            <a:off x="3522917" y="2469375"/>
            <a:ext cx="4648500" cy="1290300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rgbClr val="77B94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7" name="Google Shape;687;g12e56405b9a_0_1"/>
          <p:cNvSpPr txBox="1"/>
          <p:nvPr/>
        </p:nvSpPr>
        <p:spPr>
          <a:xfrm>
            <a:off x="3522915" y="2501489"/>
            <a:ext cx="4648500" cy="11028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pl-PL" sz="1800" b="0" i="0" u="none" strike="noStrike" cap="none" dirty="0">
                <a:solidFill>
                  <a:srgbClr val="206595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2. </a:t>
            </a:r>
            <a:r>
              <a:rPr lang="pl-PL" sz="1800" dirty="0">
                <a:solidFill>
                  <a:srgbClr val="206595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Kolejny uczestnik powtarza imię </a:t>
            </a:r>
            <a:br>
              <a:rPr lang="pl-PL" sz="1800" dirty="0">
                <a:solidFill>
                  <a:srgbClr val="206595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</a:br>
            <a:r>
              <a:rPr lang="pl-PL" sz="1800" dirty="0">
                <a:solidFill>
                  <a:srgbClr val="206595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i gest poprzednich osób, a następnie przedstawia swoje imię i swój gest</a:t>
            </a:r>
            <a:endParaRPr sz="2200" b="0" i="0" u="none" strike="noStrike" cap="none" dirty="0">
              <a:solidFill>
                <a:srgbClr val="20659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8" name="Google Shape;688;g12e56405b9a_0_1"/>
          <p:cNvSpPr/>
          <p:nvPr/>
        </p:nvSpPr>
        <p:spPr>
          <a:xfrm>
            <a:off x="3522917" y="3933975"/>
            <a:ext cx="4648500" cy="1290300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rgbClr val="77B94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9" name="Google Shape;689;g12e56405b9a_0_1"/>
          <p:cNvSpPr txBox="1"/>
          <p:nvPr/>
        </p:nvSpPr>
        <p:spPr>
          <a:xfrm>
            <a:off x="3504079" y="3792119"/>
            <a:ext cx="4648500" cy="1379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pl-PL" sz="1800" b="0" i="0" u="none" strike="noStrike" cap="none" dirty="0">
                <a:solidFill>
                  <a:srgbClr val="206595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3. </a:t>
            </a:r>
            <a:r>
              <a:rPr lang="pl-PL" sz="1800" dirty="0">
                <a:solidFill>
                  <a:srgbClr val="206595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I tak kolejno do końca. </a:t>
            </a:r>
            <a:br>
              <a:rPr lang="pl-PL" sz="1800" dirty="0">
                <a:solidFill>
                  <a:srgbClr val="206595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</a:br>
            <a:r>
              <a:rPr lang="pl-PL" sz="1800" dirty="0">
                <a:solidFill>
                  <a:srgbClr val="206595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Ostatni uczestnik musi powtórzyć imiona i wykonać gesty wszystkich członków grupy.</a:t>
            </a:r>
            <a:endParaRPr sz="1800" b="0" i="0" u="none" strike="noStrike" cap="none" dirty="0">
              <a:solidFill>
                <a:srgbClr val="206595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pic>
        <p:nvPicPr>
          <p:cNvPr id="690" name="Google Shape;690;g12e56405b9a_0_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659975" y="1632454"/>
            <a:ext cx="2766025" cy="27908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" name="Google Shape;696;p1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9978" y="2020"/>
            <a:ext cx="2268332" cy="1426022"/>
          </a:xfrm>
          <a:prstGeom prst="rect">
            <a:avLst/>
          </a:prstGeom>
          <a:noFill/>
          <a:ln>
            <a:noFill/>
          </a:ln>
        </p:spPr>
      </p:pic>
      <p:sp>
        <p:nvSpPr>
          <p:cNvPr id="697" name="Google Shape;697;p115"/>
          <p:cNvSpPr txBox="1"/>
          <p:nvPr/>
        </p:nvSpPr>
        <p:spPr>
          <a:xfrm flipH="1">
            <a:off x="25" y="643200"/>
            <a:ext cx="8994300" cy="136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pl-PL" sz="2200" b="1">
                <a:solidFill>
                  <a:srgbClr val="206595"/>
                </a:solidFill>
                <a:latin typeface="Montserrat"/>
                <a:ea typeface="Montserrat"/>
                <a:cs typeface="Montserrat"/>
                <a:sym typeface="Montserrat"/>
              </a:rPr>
              <a:t>TECHNIKA KOLAŻU</a:t>
            </a:r>
            <a:endParaRPr sz="2200" b="1">
              <a:solidFill>
                <a:srgbClr val="206595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pl-PL" sz="2200" b="1">
                <a:solidFill>
                  <a:srgbClr val="206595"/>
                </a:solidFill>
                <a:latin typeface="Montserrat"/>
                <a:ea typeface="Montserrat"/>
                <a:cs typeface="Montserrat"/>
                <a:sym typeface="Montserrat"/>
              </a:rPr>
              <a:t>W INTEGRACJI GRUPY</a:t>
            </a:r>
            <a:endParaRPr sz="2200" b="1">
              <a:solidFill>
                <a:srgbClr val="206595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endParaRPr sz="3200" b="1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698" name="Google Shape;698;p115" descr="Fotografia przedstawia stół z materiałami przydatnymi do sporządzenia kolażu. W górnej części zdjęcia leżą czasopisma, kolorowe papiery, czarno-białe wydruki fotografii, a u dołu: karton falisty, kalka techniczna i biała kartka papieru. Obok, po prawej, znajdują się nożyczki, nieco wyżej drugie, mniejsze nożyczki, pisaki, ołówki oraz klej.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93475" y="1760174"/>
            <a:ext cx="6407400" cy="3328690"/>
          </a:xfrm>
          <a:prstGeom prst="rect">
            <a:avLst/>
          </a:prstGeom>
          <a:noFill/>
          <a:ln>
            <a:noFill/>
          </a:ln>
        </p:spPr>
      </p:pic>
      <p:sp>
        <p:nvSpPr>
          <p:cNvPr id="699" name="Google Shape;699;p115"/>
          <p:cNvSpPr txBox="1"/>
          <p:nvPr/>
        </p:nvSpPr>
        <p:spPr>
          <a:xfrm>
            <a:off x="2109100" y="5589825"/>
            <a:ext cx="78378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0" name="Google Shape;700;p115"/>
          <p:cNvSpPr txBox="1"/>
          <p:nvPr/>
        </p:nvSpPr>
        <p:spPr>
          <a:xfrm>
            <a:off x="2313225" y="5170000"/>
            <a:ext cx="51162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pl-PL" sz="1000" b="0" i="1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zpe.gov.pl/a/poznajemy-technike-kolazu---klasowy-fotokolaz/DzB1gCeUK</a:t>
            </a:r>
            <a:endParaRPr sz="1000" b="0" i="1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5" name="Google Shape;705;p116"/>
          <p:cNvSpPr txBox="1"/>
          <p:nvPr/>
        </p:nvSpPr>
        <p:spPr>
          <a:xfrm>
            <a:off x="1500052" y="1667559"/>
            <a:ext cx="3776141" cy="5758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endParaRPr sz="4400" b="1" i="0" u="none" strike="noStrike" cap="none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706" name="Google Shape;706;p116"/>
          <p:cNvSpPr txBox="1"/>
          <p:nvPr/>
        </p:nvSpPr>
        <p:spPr>
          <a:xfrm>
            <a:off x="1261241" y="1566040"/>
            <a:ext cx="4687614" cy="5150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7" name="Google Shape;707;p116" descr="Korona Hotel Wroclaw Market Square"/>
          <p:cNvSpPr/>
          <p:nvPr/>
        </p:nvSpPr>
        <p:spPr>
          <a:xfrm>
            <a:off x="155575" y="-769938"/>
            <a:ext cx="2857500" cy="16097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8" name="Google Shape;708;p116" descr="Wrocław - 7 największych atrakcji, co zobaczyć, przewodnik - Podróże"/>
          <p:cNvSpPr/>
          <p:nvPr/>
        </p:nvSpPr>
        <p:spPr>
          <a:xfrm>
            <a:off x="155575" y="-769938"/>
            <a:ext cx="2847975" cy="16097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09" name="Google Shape;709;p1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24700" y="566750"/>
            <a:ext cx="3718450" cy="4753624"/>
          </a:xfrm>
          <a:prstGeom prst="rect">
            <a:avLst/>
          </a:prstGeom>
          <a:noFill/>
          <a:ln w="38100" cap="sq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1568"/>
              </a:srgbClr>
            </a:outerShdw>
          </a:effectLst>
        </p:spPr>
      </p:pic>
      <p:sp>
        <p:nvSpPr>
          <p:cNvPr id="710" name="Google Shape;710;p116"/>
          <p:cNvSpPr txBox="1"/>
          <p:nvPr/>
        </p:nvSpPr>
        <p:spPr>
          <a:xfrm flipH="1">
            <a:off x="4618050" y="1290825"/>
            <a:ext cx="6726600" cy="164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pl-PL" sz="1800">
                <a:solidFill>
                  <a:srgbClr val="206595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Kolaż polega na stworzeniu własnej kompozycji, nowej pracy artystycznej, poprzez łączenie fragmentów różnych materiałów (głównie papieru, czasem tkanin, fotografii, naklejek itp.). </a:t>
            </a:r>
            <a:endParaRPr sz="1800">
              <a:solidFill>
                <a:srgbClr val="206595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pl-PL" sz="1800">
                <a:solidFill>
                  <a:srgbClr val="206595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Można go uzupełnić napisami, rysunkami odręcznymi.</a:t>
            </a:r>
            <a:endParaRPr sz="1800" b="0" i="0" u="none" strike="noStrike" cap="none">
              <a:solidFill>
                <a:srgbClr val="206595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711" name="Google Shape;711;p116"/>
          <p:cNvSpPr txBox="1"/>
          <p:nvPr/>
        </p:nvSpPr>
        <p:spPr>
          <a:xfrm flipH="1">
            <a:off x="5011839" y="3620659"/>
            <a:ext cx="60684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pl-PL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2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2" name="Google Shape;712;p116"/>
          <p:cNvSpPr txBox="1"/>
          <p:nvPr/>
        </p:nvSpPr>
        <p:spPr>
          <a:xfrm>
            <a:off x="4618050" y="3699225"/>
            <a:ext cx="7070100" cy="100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pl-PL" sz="1800">
                <a:solidFill>
                  <a:srgbClr val="206595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Nazwa „kolaż” (francuski “collage”) pochodzi od francuskiego słowa „coller”, co oznacza „trzymać się razem”</a:t>
            </a:r>
            <a:br>
              <a:rPr lang="pl-PL" sz="1800" b="0" i="0" u="none" strike="noStrike" cap="none">
                <a:solidFill>
                  <a:srgbClr val="206595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</a:br>
            <a:endParaRPr sz="1800" b="0" i="0" u="none" strike="noStrike" cap="none">
              <a:solidFill>
                <a:srgbClr val="206595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713" name="Google Shape;713;p116"/>
          <p:cNvSpPr txBox="1"/>
          <p:nvPr/>
        </p:nvSpPr>
        <p:spPr>
          <a:xfrm>
            <a:off x="1129400" y="5320375"/>
            <a:ext cx="28575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pl-PL" sz="1000" b="0" i="1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blogkreatywny.pl/kolaz/</a:t>
            </a:r>
            <a:endParaRPr sz="1000" b="0" i="1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8" name="Google Shape;718;p117"/>
          <p:cNvSpPr txBox="1"/>
          <p:nvPr/>
        </p:nvSpPr>
        <p:spPr>
          <a:xfrm>
            <a:off x="1364425" y="916875"/>
            <a:ext cx="8917500" cy="43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pl-PL" sz="2200" b="1">
                <a:solidFill>
                  <a:srgbClr val="206595"/>
                </a:solidFill>
                <a:latin typeface="Montserrat"/>
                <a:ea typeface="Montserrat"/>
                <a:cs typeface="Montserrat"/>
                <a:sym typeface="Montserrat"/>
              </a:rPr>
              <a:t>Możliwość wykorzystania techniki kolażu w projektach VET</a:t>
            </a:r>
            <a:endParaRPr sz="2200" b="1" i="0" u="none" strike="noStrike" cap="none">
              <a:solidFill>
                <a:srgbClr val="206595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19" name="Google Shape;719;p117"/>
          <p:cNvSpPr txBox="1"/>
          <p:nvPr/>
        </p:nvSpPr>
        <p:spPr>
          <a:xfrm>
            <a:off x="2899816" y="1810501"/>
            <a:ext cx="5846700" cy="323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-PL" sz="1800">
                <a:solidFill>
                  <a:srgbClr val="206595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Autoprezentacja</a:t>
            </a:r>
            <a:endParaRPr sz="1800">
              <a:solidFill>
                <a:srgbClr val="206595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-PL" sz="1800">
                <a:solidFill>
                  <a:srgbClr val="206595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Integracja grupowa</a:t>
            </a:r>
            <a:endParaRPr sz="1800">
              <a:solidFill>
                <a:srgbClr val="206595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-PL" sz="1800">
                <a:solidFill>
                  <a:srgbClr val="206595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 Atrakcje turystyczne, kultura, tradycje kraju goszczącego</a:t>
            </a:r>
            <a:endParaRPr sz="1800">
              <a:solidFill>
                <a:srgbClr val="206595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-PL" sz="1800">
                <a:solidFill>
                  <a:srgbClr val="206595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Mapa życzeń i oczekiwań</a:t>
            </a:r>
            <a:endParaRPr sz="1800">
              <a:solidFill>
                <a:srgbClr val="206595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-PL" sz="1800">
                <a:solidFill>
                  <a:srgbClr val="206595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 Nasze emocje podczas zagranicznego stażu</a:t>
            </a:r>
            <a:endParaRPr sz="1800">
              <a:solidFill>
                <a:srgbClr val="206595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-PL" sz="1800">
                <a:solidFill>
                  <a:srgbClr val="206595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Nasze problemy na stażu zagranicznym</a:t>
            </a:r>
            <a:endParaRPr sz="1800">
              <a:solidFill>
                <a:srgbClr val="206595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-PL" sz="1800">
                <a:solidFill>
                  <a:srgbClr val="206595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Raport kulturalny</a:t>
            </a:r>
            <a:endParaRPr sz="1800">
              <a:solidFill>
                <a:srgbClr val="206595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-PL" sz="1800">
                <a:solidFill>
                  <a:srgbClr val="206595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Ocena projektu</a:t>
            </a:r>
            <a:endParaRPr sz="1800">
              <a:solidFill>
                <a:srgbClr val="206595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>
              <a:solidFill>
                <a:srgbClr val="206595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pic>
        <p:nvPicPr>
          <p:cNvPr id="720" name="Google Shape;720;p1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45675" y="2063299"/>
            <a:ext cx="2581350" cy="2270712"/>
          </a:xfrm>
          <a:prstGeom prst="rect">
            <a:avLst/>
          </a:prstGeom>
          <a:noFill/>
          <a:ln>
            <a:noFill/>
          </a:ln>
        </p:spPr>
      </p:pic>
      <p:sp>
        <p:nvSpPr>
          <p:cNvPr id="721" name="Google Shape;721;p117"/>
          <p:cNvSpPr txBox="1"/>
          <p:nvPr/>
        </p:nvSpPr>
        <p:spPr>
          <a:xfrm>
            <a:off x="655675" y="4568675"/>
            <a:ext cx="25011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pl-PL" sz="800" b="0" i="1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atchercules.ru/pl/chto-takoe-tehnika-kollazha-chto-takoe-kollazh-i-kak-ego.html</a:t>
            </a:r>
            <a:endParaRPr sz="800" b="0" i="1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22" name="Google Shape;722;p11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050038" y="1771251"/>
            <a:ext cx="2854775" cy="2854775"/>
          </a:xfrm>
          <a:prstGeom prst="rect">
            <a:avLst/>
          </a:prstGeom>
          <a:noFill/>
          <a:ln>
            <a:noFill/>
          </a:ln>
        </p:spPr>
      </p:pic>
      <p:sp>
        <p:nvSpPr>
          <p:cNvPr id="723" name="Google Shape;723;p117"/>
          <p:cNvSpPr txBox="1"/>
          <p:nvPr/>
        </p:nvSpPr>
        <p:spPr>
          <a:xfrm>
            <a:off x="9212025" y="4781350"/>
            <a:ext cx="19458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pl-PL" sz="800" b="0" i="1" u="none" strike="noStrike" cap="none">
                <a:solidFill>
                  <a:srgbClr val="555555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unsplash.com</a:t>
            </a:r>
            <a:endParaRPr sz="1200" b="0" i="1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8" name="Google Shape;728;p118"/>
          <p:cNvSpPr/>
          <p:nvPr/>
        </p:nvSpPr>
        <p:spPr>
          <a:xfrm rot="2580000">
            <a:off x="11431117" y="4841997"/>
            <a:ext cx="353391" cy="154609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9" name="Google Shape;729;p118"/>
          <p:cNvSpPr/>
          <p:nvPr/>
        </p:nvSpPr>
        <p:spPr>
          <a:xfrm rot="-2580000">
            <a:off x="10956247" y="4841996"/>
            <a:ext cx="353391" cy="154609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0" name="Google Shape;730;p118"/>
          <p:cNvSpPr txBox="1"/>
          <p:nvPr/>
        </p:nvSpPr>
        <p:spPr>
          <a:xfrm>
            <a:off x="1119016" y="3812076"/>
            <a:ext cx="9831978" cy="3706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endParaRPr sz="4400" b="1" i="0" u="none" strike="noStrike" cap="none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pic>
        <p:nvPicPr>
          <p:cNvPr id="731" name="Google Shape;731;p1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764210" y="822025"/>
            <a:ext cx="4989389" cy="4772900"/>
          </a:xfrm>
          <a:prstGeom prst="rect">
            <a:avLst/>
          </a:prstGeom>
          <a:noFill/>
          <a:ln w="38100" cap="sq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1568"/>
              </a:srgbClr>
            </a:outerShdw>
          </a:effectLst>
        </p:spPr>
      </p:pic>
      <p:sp>
        <p:nvSpPr>
          <p:cNvPr id="732" name="Google Shape;732;p118"/>
          <p:cNvSpPr txBox="1"/>
          <p:nvPr/>
        </p:nvSpPr>
        <p:spPr>
          <a:xfrm>
            <a:off x="877455" y="822036"/>
            <a:ext cx="2909400" cy="510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l-PL" sz="2200" b="1">
                <a:solidFill>
                  <a:srgbClr val="206595"/>
                </a:solidFill>
                <a:latin typeface="Montserrat"/>
                <a:ea typeface="Montserrat"/>
                <a:cs typeface="Montserrat"/>
                <a:sym typeface="Montserrat"/>
              </a:rPr>
              <a:t>TECHNIKA KOLAŻU</a:t>
            </a:r>
            <a:endParaRPr sz="2200" b="1" i="0" u="none" strike="noStrike" cap="none">
              <a:solidFill>
                <a:srgbClr val="206595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pl-PL" sz="1800" b="1">
                <a:solidFill>
                  <a:srgbClr val="206595"/>
                </a:solidFill>
                <a:latin typeface="Montserrat"/>
                <a:ea typeface="Montserrat"/>
                <a:cs typeface="Montserrat"/>
                <a:sym typeface="Montserrat"/>
              </a:rPr>
              <a:t>Liczba uczestników</a:t>
            </a:r>
            <a:r>
              <a:rPr lang="pl-PL" sz="1800" b="1" i="0" u="none" strike="noStrike" cap="none">
                <a:solidFill>
                  <a:srgbClr val="206595"/>
                </a:solidFill>
                <a:latin typeface="Montserrat"/>
                <a:ea typeface="Montserrat"/>
                <a:cs typeface="Montserrat"/>
                <a:sym typeface="Montserrat"/>
              </a:rPr>
              <a:t>: </a:t>
            </a:r>
            <a:endParaRPr sz="1800" b="1" i="0" u="none" strike="noStrike" cap="none">
              <a:solidFill>
                <a:srgbClr val="206595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pl-PL" sz="1800">
                <a:solidFill>
                  <a:srgbClr val="206595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do 20 osób</a:t>
            </a:r>
            <a:endParaRPr sz="1800" b="0" i="0" u="none" strike="noStrike" cap="none">
              <a:solidFill>
                <a:srgbClr val="206595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00" b="0" i="0" u="none" strike="noStrike" cap="none">
              <a:solidFill>
                <a:srgbClr val="206595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pl-PL" sz="1800" b="1">
                <a:solidFill>
                  <a:srgbClr val="206595"/>
                </a:solidFill>
                <a:latin typeface="Montserrat"/>
                <a:ea typeface="Montserrat"/>
                <a:cs typeface="Montserrat"/>
                <a:sym typeface="Montserrat"/>
              </a:rPr>
              <a:t>Czas trwania</a:t>
            </a:r>
            <a:r>
              <a:rPr lang="pl-PL" sz="1800" b="1" i="0" u="none" strike="noStrike" cap="none">
                <a:solidFill>
                  <a:srgbClr val="206595"/>
                </a:solidFill>
                <a:latin typeface="Montserrat"/>
                <a:ea typeface="Montserrat"/>
                <a:cs typeface="Montserrat"/>
                <a:sym typeface="Montserrat"/>
              </a:rPr>
              <a:t>:</a:t>
            </a:r>
            <a:r>
              <a:rPr lang="pl-PL" sz="1800" b="0" i="0" u="none" strike="noStrike" cap="none">
                <a:solidFill>
                  <a:srgbClr val="206595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br>
              <a:rPr lang="pl-PL" sz="1800" b="0" i="0" u="none" strike="noStrike" cap="none">
                <a:solidFill>
                  <a:srgbClr val="206595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</a:br>
            <a:r>
              <a:rPr lang="pl-PL" sz="1800">
                <a:solidFill>
                  <a:srgbClr val="206595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około 2 godziny</a:t>
            </a:r>
            <a:endParaRPr sz="1800" b="0" i="0" u="none" strike="noStrike" cap="none">
              <a:solidFill>
                <a:srgbClr val="206595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00" b="0" i="0" u="none" strike="noStrike" cap="none">
              <a:solidFill>
                <a:srgbClr val="206595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pl-PL" sz="1800" b="1">
                <a:solidFill>
                  <a:srgbClr val="206595"/>
                </a:solidFill>
                <a:latin typeface="Montserrat"/>
                <a:ea typeface="Montserrat"/>
                <a:cs typeface="Montserrat"/>
                <a:sym typeface="Montserrat"/>
              </a:rPr>
              <a:t>Potrzebne przybory</a:t>
            </a:r>
            <a:r>
              <a:rPr lang="pl-PL" sz="1800" b="1" i="0" u="none" strike="noStrike" cap="none">
                <a:solidFill>
                  <a:srgbClr val="206595"/>
                </a:solidFill>
                <a:latin typeface="Montserrat"/>
                <a:ea typeface="Montserrat"/>
                <a:cs typeface="Montserrat"/>
                <a:sym typeface="Montserrat"/>
              </a:rPr>
              <a:t>:</a:t>
            </a:r>
            <a:endParaRPr sz="1800" b="1" i="0" u="none" strike="noStrike" cap="none">
              <a:solidFill>
                <a:srgbClr val="206595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pl-PL" sz="1800">
                <a:solidFill>
                  <a:srgbClr val="206595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papier, tkaniny, zdjęcia, magazyny, naklejki, klej, kredki, markery…</a:t>
            </a:r>
            <a:endParaRPr sz="1800" b="0" i="0" u="none" strike="noStrike" cap="none">
              <a:solidFill>
                <a:srgbClr val="206595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pl-PL" sz="18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sz="1800" b="0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" name="Google Shape;737;p119"/>
          <p:cNvSpPr txBox="1"/>
          <p:nvPr/>
        </p:nvSpPr>
        <p:spPr>
          <a:xfrm>
            <a:off x="1041127" y="1648562"/>
            <a:ext cx="9790475" cy="52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endParaRPr sz="4400" b="1" i="0" u="none" strike="noStrike" cap="none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738" name="Google Shape;738;p119"/>
          <p:cNvSpPr txBox="1"/>
          <p:nvPr/>
        </p:nvSpPr>
        <p:spPr>
          <a:xfrm>
            <a:off x="304800" y="1108364"/>
            <a:ext cx="4682700" cy="385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pl-PL" sz="2200" b="1">
                <a:solidFill>
                  <a:srgbClr val="206595"/>
                </a:solidFill>
                <a:latin typeface="Montserrat"/>
                <a:ea typeface="Montserrat"/>
                <a:cs typeface="Montserrat"/>
                <a:sym typeface="Montserrat"/>
              </a:rPr>
              <a:t>Główne cele wykorzystania techniki kolażu</a:t>
            </a:r>
            <a:endParaRPr sz="2200" b="1" i="0" u="none" strike="noStrike" cap="none">
              <a:solidFill>
                <a:srgbClr val="206595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endParaRPr sz="2200" b="1" i="0" u="none" strike="noStrike" cap="none">
              <a:solidFill>
                <a:srgbClr val="206595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endParaRPr sz="2200" b="1" i="0" u="none" strike="noStrike" cap="none">
              <a:solidFill>
                <a:srgbClr val="206595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l-PL" sz="1800">
                <a:solidFill>
                  <a:srgbClr val="206595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Integracja uczestników grupy</a:t>
            </a:r>
            <a:endParaRPr sz="1800">
              <a:solidFill>
                <a:srgbClr val="206595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1800">
              <a:solidFill>
                <a:srgbClr val="206595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l-PL" sz="1800">
                <a:solidFill>
                  <a:srgbClr val="206595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Praca w grupie i nauka współpracy</a:t>
            </a:r>
            <a:endParaRPr sz="1800">
              <a:solidFill>
                <a:srgbClr val="206595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1800">
              <a:solidFill>
                <a:srgbClr val="206595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l-PL" sz="1800">
                <a:solidFill>
                  <a:srgbClr val="206595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Poznanie siebie nawzajem</a:t>
            </a:r>
            <a:endParaRPr sz="1800">
              <a:solidFill>
                <a:srgbClr val="206595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br>
              <a:rPr lang="pl-PL" sz="1800" b="0" i="0" u="none" strike="noStrike" cap="none">
                <a:solidFill>
                  <a:srgbClr val="206595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</a:br>
            <a:endParaRPr sz="1800" b="0" i="0" u="none" strike="noStrike" cap="none">
              <a:solidFill>
                <a:srgbClr val="206595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pic>
        <p:nvPicPr>
          <p:cNvPr id="739" name="Google Shape;739;p119"/>
          <p:cNvPicPr preferRelativeResize="0"/>
          <p:nvPr/>
        </p:nvPicPr>
        <p:blipFill rotWithShape="1">
          <a:blip r:embed="rId3">
            <a:alphaModFix/>
          </a:blip>
          <a:srcRect l="2154" r="2155"/>
          <a:stretch/>
        </p:blipFill>
        <p:spPr>
          <a:xfrm>
            <a:off x="5246254" y="675593"/>
            <a:ext cx="4581119" cy="4788044"/>
          </a:xfrm>
          <a:prstGeom prst="rect">
            <a:avLst/>
          </a:prstGeom>
          <a:noFill/>
          <a:ln w="38100" cap="sq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1568"/>
              </a:srgbClr>
            </a:outerShdw>
          </a:effectLst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4" name="Google Shape;744;p120"/>
          <p:cNvSpPr/>
          <p:nvPr/>
        </p:nvSpPr>
        <p:spPr>
          <a:xfrm rot="2580000">
            <a:off x="11431117" y="4841997"/>
            <a:ext cx="353391" cy="154609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5" name="Google Shape;745;p120"/>
          <p:cNvSpPr/>
          <p:nvPr/>
        </p:nvSpPr>
        <p:spPr>
          <a:xfrm rot="-2580000">
            <a:off x="10956247" y="4841996"/>
            <a:ext cx="353391" cy="154609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6" name="Google Shape;746;p120"/>
          <p:cNvSpPr txBox="1"/>
          <p:nvPr/>
        </p:nvSpPr>
        <p:spPr>
          <a:xfrm>
            <a:off x="945341" y="1308716"/>
            <a:ext cx="8866861" cy="182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pl-PL" sz="4400" b="1" i="0" u="none" strike="noStrike" cap="none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7" name="Google Shape;747;p120"/>
          <p:cNvSpPr txBox="1"/>
          <p:nvPr/>
        </p:nvSpPr>
        <p:spPr>
          <a:xfrm>
            <a:off x="452582" y="1394691"/>
            <a:ext cx="3279000" cy="243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pl-PL" sz="2200" b="1">
                <a:solidFill>
                  <a:srgbClr val="206595"/>
                </a:solidFill>
                <a:latin typeface="Montserrat"/>
                <a:ea typeface="Montserrat"/>
                <a:cs typeface="Montserrat"/>
                <a:sym typeface="Montserrat"/>
              </a:rPr>
              <a:t>ETAP I</a:t>
            </a:r>
            <a:endParaRPr sz="2200" b="1" i="0" u="none" strike="noStrike" cap="none">
              <a:solidFill>
                <a:srgbClr val="206595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3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l-PL" sz="1800">
                <a:solidFill>
                  <a:srgbClr val="206595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Wyszukiwanie i selekcja materiałów potrzebnych uczestnikom do wykonania kolażu</a:t>
            </a:r>
            <a:endParaRPr sz="1800" b="0" i="0" u="none" strike="noStrike" cap="none">
              <a:solidFill>
                <a:srgbClr val="206595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pic>
        <p:nvPicPr>
          <p:cNvPr id="748" name="Google Shape;748;p120"/>
          <p:cNvPicPr preferRelativeResize="0"/>
          <p:nvPr/>
        </p:nvPicPr>
        <p:blipFill rotWithShape="1">
          <a:blip r:embed="rId3">
            <a:alphaModFix/>
          </a:blip>
          <a:srcRect l="2154" r="2155"/>
          <a:stretch/>
        </p:blipFill>
        <p:spPr>
          <a:xfrm>
            <a:off x="4479636" y="294297"/>
            <a:ext cx="5061529" cy="5290154"/>
          </a:xfrm>
          <a:prstGeom prst="rect">
            <a:avLst/>
          </a:prstGeom>
          <a:noFill/>
          <a:ln w="38100" cap="sq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1568"/>
              </a:srgbClr>
            </a:outerShdw>
          </a:effectLst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3" name="Google Shape;753;p121"/>
          <p:cNvSpPr txBox="1"/>
          <p:nvPr/>
        </p:nvSpPr>
        <p:spPr>
          <a:xfrm flipH="1">
            <a:off x="517364" y="1662545"/>
            <a:ext cx="3639000" cy="145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pl-PL" sz="2200" b="1">
                <a:solidFill>
                  <a:srgbClr val="206595"/>
                </a:solidFill>
                <a:latin typeface="Montserrat"/>
                <a:ea typeface="Montserrat"/>
                <a:cs typeface="Montserrat"/>
                <a:sym typeface="Montserrat"/>
              </a:rPr>
              <a:t>ETAP</a:t>
            </a:r>
            <a:r>
              <a:rPr lang="pl-PL" sz="2200" b="1" i="0" u="none" strike="noStrike" cap="none">
                <a:solidFill>
                  <a:srgbClr val="206595"/>
                </a:solidFill>
                <a:latin typeface="Montserrat"/>
                <a:ea typeface="Montserrat"/>
                <a:cs typeface="Montserrat"/>
                <a:sym typeface="Montserrat"/>
              </a:rPr>
              <a:t> II</a:t>
            </a:r>
            <a:endParaRPr sz="2200" b="1" i="0" u="none" strike="noStrike" cap="none">
              <a:solidFill>
                <a:srgbClr val="206595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-PL" sz="1800">
                <a:solidFill>
                  <a:srgbClr val="206595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Wspólna praca nad kolażem</a:t>
            </a:r>
            <a:endParaRPr sz="1800">
              <a:solidFill>
                <a:srgbClr val="206595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1800">
              <a:solidFill>
                <a:srgbClr val="206595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pic>
        <p:nvPicPr>
          <p:cNvPr id="754" name="Google Shape;754;p121"/>
          <p:cNvPicPr preferRelativeResize="0"/>
          <p:nvPr/>
        </p:nvPicPr>
        <p:blipFill rotWithShape="1">
          <a:blip r:embed="rId3">
            <a:alphaModFix/>
          </a:blip>
          <a:srcRect l="2154" r="2155"/>
          <a:stretch/>
        </p:blipFill>
        <p:spPr>
          <a:xfrm>
            <a:off x="4756726" y="412993"/>
            <a:ext cx="4793673" cy="5010199"/>
          </a:xfrm>
          <a:prstGeom prst="rect">
            <a:avLst/>
          </a:prstGeom>
          <a:noFill/>
          <a:ln w="38100" cap="sq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1568"/>
              </a:srgbClr>
            </a:outerShdw>
          </a:effectLst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9" name="Google Shape;759;p1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6063" y="802141"/>
            <a:ext cx="3614737" cy="3614737"/>
          </a:xfrm>
          <a:prstGeom prst="roundRect">
            <a:avLst>
              <a:gd name="adj" fmla="val 8594"/>
            </a:avLst>
          </a:prstGeom>
          <a:solidFill>
            <a:srgbClr val="ECECEC"/>
          </a:solidFill>
          <a:ln>
            <a:noFill/>
          </a:ln>
          <a:effectLst>
            <a:reflection stA="38000" endPos="28000" dist="5000" dir="5400000" sy="-100000" algn="bl" rotWithShape="0"/>
          </a:effectLst>
        </p:spPr>
      </p:pic>
      <p:pic>
        <p:nvPicPr>
          <p:cNvPr id="760" name="Google Shape;760;p12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980872" y="2310732"/>
            <a:ext cx="3511703" cy="3412516"/>
          </a:xfrm>
          <a:prstGeom prst="roundRect">
            <a:avLst>
              <a:gd name="adj" fmla="val 8594"/>
            </a:avLst>
          </a:prstGeom>
          <a:solidFill>
            <a:srgbClr val="ECECEC"/>
          </a:solidFill>
          <a:ln>
            <a:noFill/>
          </a:ln>
          <a:effectLst>
            <a:reflection stA="38000" endPos="28000" dist="5000" dir="5400000" sy="-100000" algn="bl" rotWithShape="0"/>
          </a:effectLst>
        </p:spPr>
      </p:pic>
      <p:pic>
        <p:nvPicPr>
          <p:cNvPr id="761" name="Google Shape;761;p12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613764" y="876686"/>
            <a:ext cx="3750732" cy="3750732"/>
          </a:xfrm>
          <a:prstGeom prst="roundRect">
            <a:avLst>
              <a:gd name="adj" fmla="val 8594"/>
            </a:avLst>
          </a:prstGeom>
          <a:solidFill>
            <a:srgbClr val="ECECEC"/>
          </a:solidFill>
          <a:ln>
            <a:noFill/>
          </a:ln>
          <a:effectLst>
            <a:reflection stA="38000" endPos="28000" dist="5000" dir="5400000" sy="-100000" algn="bl" rotWithShape="0"/>
          </a:effectLst>
        </p:spPr>
      </p:pic>
      <p:sp>
        <p:nvSpPr>
          <p:cNvPr id="762" name="Google Shape;762;p122"/>
          <p:cNvSpPr txBox="1"/>
          <p:nvPr/>
        </p:nvSpPr>
        <p:spPr>
          <a:xfrm>
            <a:off x="4239491" y="876685"/>
            <a:ext cx="3029400" cy="120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pl-PL" sz="2200" b="1" i="0" u="none" strike="noStrike" cap="none">
                <a:solidFill>
                  <a:srgbClr val="206595"/>
                </a:solidFill>
                <a:latin typeface="Montserrat"/>
                <a:ea typeface="Montserrat"/>
                <a:cs typeface="Montserrat"/>
                <a:sym typeface="Montserrat"/>
              </a:rPr>
              <a:t>W</a:t>
            </a:r>
            <a:r>
              <a:rPr lang="pl-PL" sz="2200" b="1">
                <a:solidFill>
                  <a:srgbClr val="206595"/>
                </a:solidFill>
                <a:latin typeface="Montserrat"/>
                <a:ea typeface="Montserrat"/>
                <a:cs typeface="Montserrat"/>
                <a:sym typeface="Montserrat"/>
              </a:rPr>
              <a:t>spólna praca</a:t>
            </a:r>
            <a:endParaRPr sz="2200" b="1">
              <a:solidFill>
                <a:srgbClr val="206595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pl-PL" sz="2200" b="1">
                <a:solidFill>
                  <a:srgbClr val="206595"/>
                </a:solidFill>
                <a:latin typeface="Montserrat"/>
                <a:ea typeface="Montserrat"/>
                <a:cs typeface="Montserrat"/>
                <a:sym typeface="Montserrat"/>
              </a:rPr>
              <a:t>nad</a:t>
            </a:r>
            <a:endParaRPr sz="2200" b="1">
              <a:solidFill>
                <a:srgbClr val="206595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pl-PL" sz="2200" b="1">
                <a:solidFill>
                  <a:srgbClr val="206595"/>
                </a:solidFill>
                <a:latin typeface="Montserrat"/>
                <a:ea typeface="Montserrat"/>
                <a:cs typeface="Montserrat"/>
                <a:sym typeface="Montserrat"/>
              </a:rPr>
              <a:t>kolażem</a:t>
            </a:r>
            <a:endParaRPr sz="2200" b="1">
              <a:solidFill>
                <a:srgbClr val="206595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7" name="Google Shape;767;p123"/>
          <p:cNvSpPr txBox="1"/>
          <p:nvPr/>
        </p:nvSpPr>
        <p:spPr>
          <a:xfrm flipH="1">
            <a:off x="443381" y="526472"/>
            <a:ext cx="3870000" cy="248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pl-PL" sz="2200" b="1">
                <a:solidFill>
                  <a:srgbClr val="206595"/>
                </a:solidFill>
                <a:latin typeface="Montserrat"/>
                <a:ea typeface="Montserrat"/>
                <a:cs typeface="Montserrat"/>
                <a:sym typeface="Montserrat"/>
              </a:rPr>
              <a:t>ETAP</a:t>
            </a:r>
            <a:r>
              <a:rPr lang="pl-PL" sz="2200" b="1" i="0" u="none" strike="noStrike" cap="none">
                <a:solidFill>
                  <a:srgbClr val="206595"/>
                </a:solidFill>
                <a:latin typeface="Montserrat"/>
                <a:ea typeface="Montserrat"/>
                <a:cs typeface="Montserrat"/>
                <a:sym typeface="Montserrat"/>
              </a:rPr>
              <a:t> III</a:t>
            </a:r>
            <a:endParaRPr sz="2200" b="1" i="0" u="none" strike="noStrike" cap="none">
              <a:solidFill>
                <a:srgbClr val="206595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l-PL" sz="1800">
                <a:solidFill>
                  <a:srgbClr val="206595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Prezentacja efektów na forum grupy</a:t>
            </a:r>
            <a:endParaRPr sz="1800" b="0" i="0" u="none" strike="noStrike" cap="none">
              <a:solidFill>
                <a:srgbClr val="206595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pl-PL" sz="2200" b="1" i="0" u="none" strike="noStrike" cap="none">
                <a:solidFill>
                  <a:srgbClr val="206595"/>
                </a:solidFill>
                <a:latin typeface="Montserrat"/>
                <a:ea typeface="Montserrat"/>
                <a:cs typeface="Montserrat"/>
                <a:sym typeface="Montserrat"/>
              </a:rPr>
              <a:t>G</a:t>
            </a:r>
            <a:r>
              <a:rPr lang="pl-PL" sz="2200" b="1">
                <a:solidFill>
                  <a:srgbClr val="206595"/>
                </a:solidFill>
                <a:latin typeface="Montserrat"/>
                <a:ea typeface="Montserrat"/>
                <a:cs typeface="Montserrat"/>
                <a:sym typeface="Montserrat"/>
              </a:rPr>
              <a:t>rupa I</a:t>
            </a:r>
            <a:endParaRPr sz="2200" b="1" i="0" u="none" strike="noStrike" cap="none">
              <a:solidFill>
                <a:srgbClr val="206595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768" name="Google Shape;768;p123"/>
          <p:cNvPicPr preferRelativeResize="0"/>
          <p:nvPr/>
        </p:nvPicPr>
        <p:blipFill rotWithShape="1">
          <a:blip r:embed="rId3">
            <a:alphaModFix/>
          </a:blip>
          <a:srcRect l="2154" r="2155"/>
          <a:stretch/>
        </p:blipFill>
        <p:spPr>
          <a:xfrm>
            <a:off x="2057638" y="2528871"/>
            <a:ext cx="3072091" cy="3210854"/>
          </a:xfrm>
          <a:prstGeom prst="rect">
            <a:avLst/>
          </a:prstGeom>
          <a:noFill/>
          <a:ln w="38100" cap="sq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1568"/>
              </a:srgbClr>
            </a:outerShdw>
          </a:effectLst>
        </p:spPr>
      </p:pic>
      <p:sp>
        <p:nvSpPr>
          <p:cNvPr id="769" name="Google Shape;769;p123"/>
          <p:cNvSpPr txBox="1"/>
          <p:nvPr/>
        </p:nvSpPr>
        <p:spPr>
          <a:xfrm>
            <a:off x="5536130" y="526472"/>
            <a:ext cx="4078800" cy="248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rPr lang="pl-PL" sz="2200" b="1">
                <a:solidFill>
                  <a:srgbClr val="206595"/>
                </a:solidFill>
                <a:latin typeface="Montserrat"/>
                <a:ea typeface="Montserrat"/>
                <a:cs typeface="Montserrat"/>
                <a:sym typeface="Montserrat"/>
              </a:rPr>
              <a:t>ETAP III</a:t>
            </a:r>
            <a:endParaRPr sz="2200" b="1">
              <a:solidFill>
                <a:srgbClr val="206595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pl-PL" sz="1800">
                <a:solidFill>
                  <a:srgbClr val="206595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Prezentacja efektów na forum grupy</a:t>
            </a:r>
            <a:endParaRPr sz="1800">
              <a:solidFill>
                <a:srgbClr val="206595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 b="1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 b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pl-PL" sz="2200" b="1">
                <a:solidFill>
                  <a:srgbClr val="206595"/>
                </a:solidFill>
                <a:latin typeface="Montserrat"/>
                <a:ea typeface="Montserrat"/>
                <a:cs typeface="Montserrat"/>
                <a:sym typeface="Montserrat"/>
              </a:rPr>
              <a:t>Grupa II</a:t>
            </a:r>
            <a:endParaRPr sz="2200" b="1">
              <a:solidFill>
                <a:srgbClr val="206595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770" name="Google Shape;770;p123"/>
          <p:cNvPicPr preferRelativeResize="0"/>
          <p:nvPr/>
        </p:nvPicPr>
        <p:blipFill rotWithShape="1">
          <a:blip r:embed="rId4">
            <a:alphaModFix/>
          </a:blip>
          <a:srcRect l="2154" r="2155"/>
          <a:stretch/>
        </p:blipFill>
        <p:spPr>
          <a:xfrm>
            <a:off x="7152565" y="2528871"/>
            <a:ext cx="3072091" cy="3210854"/>
          </a:xfrm>
          <a:prstGeom prst="rect">
            <a:avLst/>
          </a:prstGeom>
          <a:noFill/>
          <a:ln w="38100" cap="sq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1568"/>
              </a:srgbClr>
            </a:outerShdw>
          </a:effec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g121a9189281_4_17"/>
          <p:cNvSpPr txBox="1">
            <a:spLocks noGrp="1"/>
          </p:cNvSpPr>
          <p:nvPr>
            <p:ph type="body" idx="4294967295"/>
          </p:nvPr>
        </p:nvSpPr>
        <p:spPr>
          <a:xfrm>
            <a:off x="0" y="561975"/>
            <a:ext cx="10401300" cy="5083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23532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446FA8"/>
              </a:buClr>
              <a:buSzPts val="1390"/>
              <a:buFont typeface="Montserrat"/>
              <a:buAutoNum type="arabicPeriod"/>
            </a:pPr>
            <a:r>
              <a:rPr lang="pl-PL" sz="1390" b="1" dirty="0">
                <a:solidFill>
                  <a:srgbClr val="446FA8"/>
                </a:solidFill>
                <a:latin typeface="Montserrat"/>
                <a:ea typeface="Montserrat"/>
                <a:cs typeface="Montserrat"/>
                <a:sym typeface="Montserrat"/>
              </a:rPr>
              <a:t>Wprowadzenie - o projekcie, cele szkolenia</a:t>
            </a:r>
            <a:endParaRPr sz="1390" b="1" dirty="0">
              <a:solidFill>
                <a:srgbClr val="446FA8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23532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446FA8"/>
              </a:buClr>
              <a:buSzPts val="1390"/>
              <a:buFont typeface="Montserrat"/>
              <a:buAutoNum type="arabicPeriod"/>
            </a:pPr>
            <a:r>
              <a:rPr lang="pl-PL" sz="1390" b="1" dirty="0">
                <a:solidFill>
                  <a:srgbClr val="446FA8"/>
                </a:solidFill>
                <a:latin typeface="Montserrat"/>
                <a:ea typeface="Montserrat"/>
                <a:cs typeface="Montserrat"/>
                <a:sym typeface="Montserrat"/>
              </a:rPr>
              <a:t>Poznajmy się!</a:t>
            </a:r>
            <a:endParaRPr sz="1390" b="1" dirty="0">
              <a:solidFill>
                <a:srgbClr val="446FA8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23532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446FA8"/>
              </a:buClr>
              <a:buSzPts val="1390"/>
              <a:buFont typeface="Montserrat"/>
              <a:buAutoNum type="arabicPeriod"/>
            </a:pPr>
            <a:r>
              <a:rPr lang="pl-PL" sz="1390" b="1" dirty="0">
                <a:solidFill>
                  <a:srgbClr val="446FA8"/>
                </a:solidFill>
                <a:latin typeface="Montserrat"/>
                <a:ea typeface="Montserrat"/>
                <a:cs typeface="Montserrat"/>
                <a:sym typeface="Montserrat"/>
              </a:rPr>
              <a:t>Erasmus+</a:t>
            </a:r>
            <a:endParaRPr sz="1390" b="1" dirty="0">
              <a:solidFill>
                <a:srgbClr val="446FA8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23532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446FA8"/>
              </a:buClr>
              <a:buSzPts val="1390"/>
              <a:buFont typeface="Montserrat"/>
              <a:buAutoNum type="arabicPeriod"/>
            </a:pPr>
            <a:r>
              <a:rPr lang="pl-PL" sz="1390" b="1" dirty="0">
                <a:solidFill>
                  <a:srgbClr val="446FA8"/>
                </a:solidFill>
                <a:latin typeface="Montserrat"/>
                <a:ea typeface="Montserrat"/>
                <a:cs typeface="Montserrat"/>
                <a:sym typeface="Montserrat"/>
              </a:rPr>
              <a:t>Projekty </a:t>
            </a:r>
            <a:r>
              <a:rPr lang="pl-PL" sz="1390" b="1" dirty="0" err="1">
                <a:solidFill>
                  <a:srgbClr val="446FA8"/>
                </a:solidFill>
                <a:latin typeface="Montserrat"/>
                <a:ea typeface="Montserrat"/>
                <a:cs typeface="Montserrat"/>
                <a:sym typeface="Montserrat"/>
              </a:rPr>
              <a:t>mobilnościowe</a:t>
            </a:r>
            <a:r>
              <a:rPr lang="pl-PL" sz="1390" b="1" dirty="0">
                <a:solidFill>
                  <a:srgbClr val="446FA8"/>
                </a:solidFill>
                <a:latin typeface="Montserrat"/>
                <a:ea typeface="Montserrat"/>
                <a:cs typeface="Montserrat"/>
                <a:sym typeface="Montserrat"/>
              </a:rPr>
              <a:t> i najważniejsze podmioty</a:t>
            </a:r>
            <a:endParaRPr sz="1390" b="1" dirty="0">
              <a:solidFill>
                <a:srgbClr val="446FA8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16865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446FA8"/>
              </a:buClr>
              <a:buSzPts val="1390"/>
              <a:buFont typeface="Montserrat"/>
              <a:buAutoNum type="arabicPeriod"/>
            </a:pPr>
            <a:r>
              <a:rPr lang="pl-PL" sz="1390" b="1" dirty="0">
                <a:solidFill>
                  <a:srgbClr val="446FA8"/>
                </a:solidFill>
                <a:latin typeface="Montserrat"/>
                <a:ea typeface="Montserrat"/>
                <a:cs typeface="Montserrat"/>
                <a:sym typeface="Montserrat"/>
              </a:rPr>
              <a:t>Dokumentacja projektowa</a:t>
            </a:r>
            <a:endParaRPr sz="1390" b="1" dirty="0">
              <a:solidFill>
                <a:srgbClr val="446FA8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23532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446FA8"/>
              </a:buClr>
              <a:buSzPts val="1390"/>
              <a:buFont typeface="Montserrat"/>
              <a:buAutoNum type="arabicPeriod"/>
            </a:pPr>
            <a:r>
              <a:rPr lang="pl-PL" sz="1390" b="1" dirty="0">
                <a:solidFill>
                  <a:srgbClr val="446FA8"/>
                </a:solidFill>
                <a:latin typeface="Montserrat"/>
                <a:ea typeface="Montserrat"/>
                <a:cs typeface="Montserrat"/>
                <a:sym typeface="Montserrat"/>
              </a:rPr>
              <a:t>Opiekun grupy i jego obowiązki</a:t>
            </a:r>
            <a:endParaRPr sz="1390" b="1" dirty="0">
              <a:solidFill>
                <a:srgbClr val="446FA8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4572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pl-PL" sz="1390" b="1" dirty="0">
                <a:solidFill>
                  <a:srgbClr val="446FA8"/>
                </a:solidFill>
                <a:latin typeface="Montserrat"/>
                <a:ea typeface="Montserrat"/>
                <a:cs typeface="Montserrat"/>
                <a:sym typeface="Montserrat"/>
              </a:rPr>
              <a:t>Przed rozpoczęciem mobilności</a:t>
            </a:r>
            <a:endParaRPr sz="1390" b="1" dirty="0">
              <a:solidFill>
                <a:srgbClr val="446FA8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1371600" lvl="0" indent="-323532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446FA8"/>
              </a:buClr>
              <a:buSzPts val="1390"/>
              <a:buFont typeface="Montserrat"/>
              <a:buChar char="•"/>
            </a:pPr>
            <a:r>
              <a:rPr lang="pl-PL" sz="1390" b="1" dirty="0">
                <a:solidFill>
                  <a:srgbClr val="446FA8"/>
                </a:solidFill>
                <a:latin typeface="Montserrat"/>
                <a:ea typeface="Montserrat"/>
                <a:cs typeface="Montserrat"/>
                <a:sym typeface="Montserrat"/>
              </a:rPr>
              <a:t>Zapoznanie grupy uczestników</a:t>
            </a:r>
            <a:endParaRPr sz="1390" b="1" dirty="0">
              <a:solidFill>
                <a:srgbClr val="446FA8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1371600" lvl="0" indent="-323532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446FA8"/>
              </a:buClr>
              <a:buSzPts val="1390"/>
              <a:buFont typeface="Montserrat"/>
              <a:buChar char="•"/>
            </a:pPr>
            <a:r>
              <a:rPr lang="pl-PL" sz="1390" b="1" dirty="0">
                <a:solidFill>
                  <a:srgbClr val="446FA8"/>
                </a:solidFill>
                <a:latin typeface="Montserrat"/>
                <a:ea typeface="Montserrat"/>
                <a:cs typeface="Montserrat"/>
                <a:sym typeface="Montserrat"/>
              </a:rPr>
              <a:t>Jak ułatwić integrację grupy?</a:t>
            </a:r>
            <a:endParaRPr sz="1390" b="1" dirty="0">
              <a:solidFill>
                <a:srgbClr val="446FA8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1371600" lvl="0" indent="-323532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446FA8"/>
              </a:buClr>
              <a:buSzPts val="1390"/>
              <a:buFont typeface="Montserrat"/>
              <a:buChar char="•"/>
            </a:pPr>
            <a:r>
              <a:rPr lang="pl-PL" sz="1390" b="1" dirty="0">
                <a:solidFill>
                  <a:srgbClr val="446FA8"/>
                </a:solidFill>
                <a:latin typeface="Montserrat"/>
                <a:ea typeface="Montserrat"/>
                <a:cs typeface="Montserrat"/>
                <a:sym typeface="Montserrat"/>
              </a:rPr>
              <a:t>Technika kolażu</a:t>
            </a:r>
            <a:endParaRPr sz="1390" b="1" dirty="0">
              <a:solidFill>
                <a:srgbClr val="446FA8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pl-PL" sz="1390" b="1" dirty="0">
                <a:solidFill>
                  <a:srgbClr val="446FA8"/>
                </a:solidFill>
                <a:latin typeface="Montserrat"/>
                <a:ea typeface="Montserrat"/>
                <a:cs typeface="Montserrat"/>
                <a:sym typeface="Montserrat"/>
              </a:rPr>
              <a:t>W trakcie mobilności (z praktycznego punktu widzenia)</a:t>
            </a:r>
            <a:endParaRPr sz="1390" b="1" dirty="0">
              <a:solidFill>
                <a:srgbClr val="446FA8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1371600" lvl="0" indent="-323532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446FA8"/>
              </a:buClr>
              <a:buSzPts val="1390"/>
              <a:buFont typeface="Montserrat"/>
              <a:buChar char="•"/>
            </a:pPr>
            <a:r>
              <a:rPr lang="pl-PL" sz="1390" b="1" dirty="0">
                <a:solidFill>
                  <a:srgbClr val="446FA8"/>
                </a:solidFill>
                <a:latin typeface="Montserrat"/>
                <a:ea typeface="Montserrat"/>
                <a:cs typeface="Montserrat"/>
                <a:sym typeface="Montserrat"/>
              </a:rPr>
              <a:t>Procedura na lotnisku</a:t>
            </a:r>
            <a:endParaRPr sz="1390" b="1" dirty="0">
              <a:solidFill>
                <a:srgbClr val="446FA8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1371600" lvl="0" indent="-323532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446FA8"/>
              </a:buClr>
              <a:buSzPts val="1390"/>
              <a:buFont typeface="Montserrat"/>
              <a:buChar char="•"/>
            </a:pPr>
            <a:r>
              <a:rPr lang="pl-PL" sz="1390" b="1" dirty="0">
                <a:solidFill>
                  <a:srgbClr val="446FA8"/>
                </a:solidFill>
                <a:latin typeface="Montserrat"/>
                <a:ea typeface="Montserrat"/>
                <a:cs typeface="Montserrat"/>
                <a:sym typeface="Montserrat"/>
              </a:rPr>
              <a:t>Pierwsza pomoc</a:t>
            </a:r>
            <a:endParaRPr sz="1390" b="1" dirty="0">
              <a:solidFill>
                <a:srgbClr val="446FA8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1371600" lvl="0" indent="-323532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446FA8"/>
              </a:buClr>
              <a:buSzPts val="1390"/>
              <a:buFont typeface="Montserrat"/>
              <a:buChar char="•"/>
            </a:pPr>
            <a:r>
              <a:rPr lang="pl-PL" sz="1390" b="1" dirty="0">
                <a:solidFill>
                  <a:srgbClr val="446FA8"/>
                </a:solidFill>
                <a:latin typeface="Montserrat"/>
                <a:ea typeface="Montserrat"/>
                <a:cs typeface="Montserrat"/>
                <a:sym typeface="Montserrat"/>
              </a:rPr>
              <a:t>Ważne dokumenty</a:t>
            </a:r>
            <a:endParaRPr sz="1390" b="1" dirty="0">
              <a:solidFill>
                <a:srgbClr val="446FA8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1371600" lvl="0" indent="-323532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446FA8"/>
              </a:buClr>
              <a:buSzPts val="1390"/>
              <a:buFont typeface="Montserrat"/>
              <a:buChar char="•"/>
            </a:pPr>
            <a:r>
              <a:rPr lang="pl-PL" sz="1390" b="1" dirty="0">
                <a:solidFill>
                  <a:srgbClr val="446FA8"/>
                </a:solidFill>
                <a:latin typeface="Montserrat"/>
                <a:ea typeface="Montserrat"/>
                <a:cs typeface="Montserrat"/>
                <a:sym typeface="Montserrat"/>
              </a:rPr>
              <a:t>Rozwiązywanie problemów</a:t>
            </a:r>
            <a:endParaRPr sz="1390" b="1" dirty="0">
              <a:solidFill>
                <a:srgbClr val="446FA8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1371600" lvl="0" indent="-323532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446FA8"/>
              </a:buClr>
              <a:buSzPts val="1390"/>
              <a:buFont typeface="Montserrat"/>
              <a:buChar char="•"/>
            </a:pPr>
            <a:r>
              <a:rPr lang="pl-PL" sz="1390" b="1" dirty="0">
                <a:solidFill>
                  <a:srgbClr val="446FA8"/>
                </a:solidFill>
                <a:latin typeface="Montserrat"/>
                <a:ea typeface="Montserrat"/>
                <a:cs typeface="Montserrat"/>
                <a:sym typeface="Montserrat"/>
              </a:rPr>
              <a:t>Mediacje w praktyce</a:t>
            </a:r>
            <a:endParaRPr sz="1390" b="1" dirty="0">
              <a:solidFill>
                <a:srgbClr val="446FA8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1371600" lvl="0" indent="-323532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446FA8"/>
              </a:buClr>
              <a:buSzPts val="1390"/>
              <a:buFont typeface="Montserrat"/>
              <a:buChar char="•"/>
            </a:pPr>
            <a:r>
              <a:rPr lang="pl-PL" sz="1390" b="1" dirty="0">
                <a:solidFill>
                  <a:srgbClr val="446FA8"/>
                </a:solidFill>
                <a:latin typeface="Montserrat"/>
                <a:ea typeface="Montserrat"/>
                <a:cs typeface="Montserrat"/>
                <a:sym typeface="Montserrat"/>
              </a:rPr>
              <a:t>Ewaluacja w projekcie</a:t>
            </a:r>
            <a:endParaRPr sz="1390" b="1" dirty="0">
              <a:solidFill>
                <a:srgbClr val="446FA8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pl-PL" sz="1390" b="1" dirty="0">
                <a:solidFill>
                  <a:srgbClr val="446FA8"/>
                </a:solidFill>
                <a:latin typeface="Montserrat"/>
                <a:ea typeface="Montserrat"/>
                <a:cs typeface="Montserrat"/>
                <a:sym typeface="Montserrat"/>
              </a:rPr>
              <a:t>Po zakończeniu mobilności</a:t>
            </a:r>
            <a:endParaRPr sz="1390" b="1" dirty="0">
              <a:solidFill>
                <a:srgbClr val="446FA8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1371600" lvl="2" indent="-316864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446FA8"/>
              </a:buClr>
              <a:buSzPts val="1390"/>
              <a:buFont typeface="Montserrat"/>
              <a:buChar char="•"/>
            </a:pPr>
            <a:r>
              <a:rPr lang="pl-PL" sz="1390" b="1" dirty="0">
                <a:solidFill>
                  <a:srgbClr val="446FA8"/>
                </a:solidFill>
                <a:latin typeface="Montserrat"/>
                <a:ea typeface="Montserrat"/>
                <a:cs typeface="Montserrat"/>
                <a:sym typeface="Montserrat"/>
              </a:rPr>
              <a:t>Zadania opiekuna grupy po zakończeniu mobilności</a:t>
            </a:r>
            <a:endParaRPr sz="1390" b="1" dirty="0">
              <a:solidFill>
                <a:srgbClr val="446FA8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90" b="1" dirty="0">
              <a:solidFill>
                <a:srgbClr val="446FA8"/>
              </a:solidFill>
            </a:endParaRPr>
          </a:p>
          <a:p>
            <a:pPr marL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90" b="1" dirty="0">
              <a:solidFill>
                <a:srgbClr val="206595"/>
              </a:solidFill>
            </a:endParaRPr>
          </a:p>
        </p:txBody>
      </p:sp>
      <p:sp>
        <p:nvSpPr>
          <p:cNvPr id="272" name="Google Shape;272;g121a9189281_4_17"/>
          <p:cNvSpPr txBox="1"/>
          <p:nvPr/>
        </p:nvSpPr>
        <p:spPr>
          <a:xfrm>
            <a:off x="217975" y="22672"/>
            <a:ext cx="67488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endParaRPr sz="14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3" name="Google Shape;273;g121a9189281_4_17"/>
          <p:cNvSpPr txBox="1"/>
          <p:nvPr/>
        </p:nvSpPr>
        <p:spPr>
          <a:xfrm>
            <a:off x="217975" y="22675"/>
            <a:ext cx="93831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pl-PL" sz="2400" b="1">
                <a:solidFill>
                  <a:srgbClr val="206595"/>
                </a:solidFill>
                <a:latin typeface="Montserrat"/>
                <a:ea typeface="Montserrat"/>
                <a:cs typeface="Montserrat"/>
                <a:sym typeface="Montserrat"/>
              </a:rPr>
              <a:t>AGENDA SZKOLENIA</a:t>
            </a:r>
            <a:endParaRPr sz="2400" b="1" i="0" u="none" strike="noStrike" cap="none">
              <a:solidFill>
                <a:srgbClr val="206595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5" name="Google Shape;775;p124"/>
          <p:cNvSpPr txBox="1"/>
          <p:nvPr/>
        </p:nvSpPr>
        <p:spPr>
          <a:xfrm>
            <a:off x="-1" y="211400"/>
            <a:ext cx="12192000" cy="159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-PL" sz="2200" b="1">
                <a:solidFill>
                  <a:srgbClr val="206595"/>
                </a:solidFill>
                <a:latin typeface="Montserrat"/>
                <a:ea typeface="Montserrat"/>
                <a:cs typeface="Montserrat"/>
                <a:sym typeface="Montserrat"/>
              </a:rPr>
              <a:t>WRAŻENIA UCZESTNIKÓW NA TEMAT </a:t>
            </a:r>
            <a:endParaRPr sz="2200" b="1">
              <a:solidFill>
                <a:srgbClr val="206595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-PL" sz="2200" b="1">
                <a:solidFill>
                  <a:srgbClr val="206595"/>
                </a:solidFill>
                <a:latin typeface="Montserrat"/>
                <a:ea typeface="Montserrat"/>
                <a:cs typeface="Montserrat"/>
                <a:sym typeface="Montserrat"/>
              </a:rPr>
              <a:t>TWORZENIA KOLAŻU</a:t>
            </a:r>
            <a:endParaRPr sz="2200" b="1">
              <a:solidFill>
                <a:srgbClr val="206595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200" b="1">
              <a:solidFill>
                <a:srgbClr val="206595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endParaRPr sz="2200" b="1">
              <a:solidFill>
                <a:srgbClr val="206595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76" name="Google Shape;776;p124"/>
          <p:cNvSpPr txBox="1"/>
          <p:nvPr/>
        </p:nvSpPr>
        <p:spPr>
          <a:xfrm flipH="1">
            <a:off x="773396" y="1887972"/>
            <a:ext cx="2623500" cy="228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pl-PL" sz="1800">
                <a:solidFill>
                  <a:srgbClr val="206595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"Okazja do wzajemnego poznania się, swoich cech charakteru, osobowości, zainteresowań, pasji"</a:t>
            </a:r>
            <a:br>
              <a:rPr lang="pl-PL" sz="1800" b="0" i="0" u="none" strike="noStrike" cap="none">
                <a:solidFill>
                  <a:srgbClr val="206595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</a:br>
            <a:endParaRPr sz="1800" b="0" i="0" u="none" strike="noStrike" cap="none">
              <a:solidFill>
                <a:srgbClr val="206595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777" name="Google Shape;777;p124"/>
          <p:cNvSpPr txBox="1"/>
          <p:nvPr/>
        </p:nvSpPr>
        <p:spPr>
          <a:xfrm>
            <a:off x="7815419" y="2999956"/>
            <a:ext cx="3491400" cy="13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pl-PL" sz="1800">
                <a:solidFill>
                  <a:srgbClr val="206595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“Trzeba dużo ze sobą rozmawiać, żeby stworzyć jeden kolaż”</a:t>
            </a:r>
            <a:br>
              <a:rPr lang="pl-PL" sz="2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endParaRPr sz="20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8" name="Google Shape;778;p124"/>
          <p:cNvSpPr txBox="1"/>
          <p:nvPr/>
        </p:nvSpPr>
        <p:spPr>
          <a:xfrm>
            <a:off x="4271215" y="1200075"/>
            <a:ext cx="2996700" cy="68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pl-PL" sz="1800">
                <a:solidFill>
                  <a:srgbClr val="206595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“Wykonanie kolażu wymaga współpracy”</a:t>
            </a:r>
            <a:endParaRPr sz="1800" b="0" i="0" u="none" strike="noStrike" cap="none">
              <a:solidFill>
                <a:srgbClr val="206595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779" name="Google Shape;779;p124"/>
          <p:cNvSpPr txBox="1"/>
          <p:nvPr/>
        </p:nvSpPr>
        <p:spPr>
          <a:xfrm flipH="1">
            <a:off x="883652" y="4346075"/>
            <a:ext cx="2403000" cy="68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pl-PL" sz="1800">
                <a:solidFill>
                  <a:srgbClr val="206595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“Świetna zabawa, dużo śmiechu”</a:t>
            </a:r>
            <a:endParaRPr sz="1800" b="0" i="0" u="none" strike="noStrike" cap="none">
              <a:solidFill>
                <a:srgbClr val="206595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780" name="Google Shape;780;p124"/>
          <p:cNvSpPr txBox="1"/>
          <p:nvPr/>
        </p:nvSpPr>
        <p:spPr>
          <a:xfrm>
            <a:off x="7669033" y="1810705"/>
            <a:ext cx="37842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pl-PL" sz="1800">
                <a:solidFill>
                  <a:srgbClr val="206595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“Szansa na wykazanie się kreatywnością”</a:t>
            </a:r>
            <a:endParaRPr sz="1800" b="0" i="0" u="none" strike="noStrike" cap="none">
              <a:solidFill>
                <a:srgbClr val="206595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781" name="Google Shape;781;p124"/>
          <p:cNvSpPr txBox="1"/>
          <p:nvPr/>
        </p:nvSpPr>
        <p:spPr>
          <a:xfrm>
            <a:off x="8176774" y="4253875"/>
            <a:ext cx="27687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pl-PL" sz="1800">
                <a:solidFill>
                  <a:srgbClr val="206595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“ Interesujące efekty”</a:t>
            </a:r>
            <a:endParaRPr sz="1800" b="0" i="0" u="none" strike="noStrike" cap="none">
              <a:solidFill>
                <a:srgbClr val="206595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pic>
        <p:nvPicPr>
          <p:cNvPr id="782" name="Google Shape;782;p1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271161" y="2488599"/>
            <a:ext cx="2996826" cy="2378726"/>
          </a:xfrm>
          <a:prstGeom prst="rect">
            <a:avLst/>
          </a:prstGeom>
          <a:noFill/>
          <a:ln>
            <a:noFill/>
          </a:ln>
        </p:spPr>
      </p:pic>
      <p:sp>
        <p:nvSpPr>
          <p:cNvPr id="783" name="Google Shape;783;p124"/>
          <p:cNvSpPr txBox="1"/>
          <p:nvPr/>
        </p:nvSpPr>
        <p:spPr>
          <a:xfrm>
            <a:off x="4177625" y="4993825"/>
            <a:ext cx="34914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pl-PL" sz="800" b="0" i="1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salerezerwacje.pl/artykuly/czy-warto-integrowac-zespol-tak-ale-jak</a:t>
            </a:r>
            <a:endParaRPr sz="800" b="0" i="1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" name="Google Shape;788;g13298269c44_0_19"/>
          <p:cNvSpPr txBox="1"/>
          <p:nvPr/>
        </p:nvSpPr>
        <p:spPr>
          <a:xfrm>
            <a:off x="217975" y="1189800"/>
            <a:ext cx="11349000" cy="9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40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0E468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89" name="Google Shape;789;g13298269c44_0_19"/>
          <p:cNvSpPr/>
          <p:nvPr/>
        </p:nvSpPr>
        <p:spPr>
          <a:xfrm rot="2578233">
            <a:off x="11431262" y="4842008"/>
            <a:ext cx="353422" cy="154531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90" name="Google Shape;790;g13298269c44_0_19"/>
          <p:cNvSpPr/>
          <p:nvPr/>
        </p:nvSpPr>
        <p:spPr>
          <a:xfrm rot="-2578233">
            <a:off x="10956217" y="4842119"/>
            <a:ext cx="353422" cy="154531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91" name="Google Shape;791;g13298269c44_0_19"/>
          <p:cNvSpPr txBox="1"/>
          <p:nvPr/>
        </p:nvSpPr>
        <p:spPr>
          <a:xfrm>
            <a:off x="3078480" y="4578132"/>
            <a:ext cx="70104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92" name="Google Shape;792;g13298269c44_0_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968700" y="1281725"/>
            <a:ext cx="2773680" cy="3460660"/>
          </a:xfrm>
          <a:prstGeom prst="rect">
            <a:avLst/>
          </a:prstGeom>
          <a:noFill/>
          <a:ln>
            <a:noFill/>
          </a:ln>
        </p:spPr>
      </p:pic>
      <p:sp>
        <p:nvSpPr>
          <p:cNvPr id="793" name="Google Shape;793;g13298269c44_0_19"/>
          <p:cNvSpPr txBox="1"/>
          <p:nvPr/>
        </p:nvSpPr>
        <p:spPr>
          <a:xfrm>
            <a:off x="217975" y="22675"/>
            <a:ext cx="9801900" cy="8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</a:pPr>
            <a:r>
              <a:rPr lang="pl-PL" sz="2400" b="1">
                <a:solidFill>
                  <a:srgbClr val="206595"/>
                </a:solidFill>
                <a:latin typeface="Montserrat"/>
                <a:ea typeface="Montserrat"/>
                <a:cs typeface="Montserrat"/>
                <a:sym typeface="Montserrat"/>
              </a:rPr>
              <a:t>NIM PRZEJDZIEMY DO KOLEJNEJ SEKCJI </a:t>
            </a:r>
            <a:endParaRPr sz="2400" b="1">
              <a:solidFill>
                <a:srgbClr val="206595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206595"/>
              </a:buClr>
              <a:buSzPts val="2400"/>
              <a:buFont typeface="Montserrat"/>
              <a:buChar char="-"/>
            </a:pPr>
            <a:r>
              <a:rPr lang="pl-PL" sz="2400" b="1">
                <a:solidFill>
                  <a:srgbClr val="206595"/>
                </a:solidFill>
                <a:latin typeface="Montserrat"/>
                <a:ea typeface="Montserrat"/>
                <a:cs typeface="Montserrat"/>
                <a:sym typeface="Montserrat"/>
              </a:rPr>
              <a:t>CZY MACIE PAŃSTWO PYTANIA?</a:t>
            </a:r>
            <a:endParaRPr sz="2400" b="1">
              <a:solidFill>
                <a:srgbClr val="206595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" name="Google Shape;798;p4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19275" y="322968"/>
            <a:ext cx="6852492" cy="1174104"/>
          </a:xfrm>
          <a:prstGeom prst="rect">
            <a:avLst/>
          </a:prstGeom>
          <a:noFill/>
          <a:ln>
            <a:noFill/>
          </a:ln>
        </p:spPr>
      </p:pic>
      <p:sp>
        <p:nvSpPr>
          <p:cNvPr id="799" name="Google Shape;799;p48"/>
          <p:cNvSpPr txBox="1"/>
          <p:nvPr/>
        </p:nvSpPr>
        <p:spPr>
          <a:xfrm>
            <a:off x="319275" y="2009875"/>
            <a:ext cx="7890600" cy="233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-PL" sz="4000" b="1">
                <a:solidFill>
                  <a:srgbClr val="206595"/>
                </a:solidFill>
                <a:latin typeface="Montserrat"/>
                <a:ea typeface="Montserrat"/>
                <a:cs typeface="Montserrat"/>
                <a:sym typeface="Montserrat"/>
              </a:rPr>
              <a:t>PROCEDURA NA LOTNISKU</a:t>
            </a:r>
            <a:endParaRPr sz="4000" b="1" i="0" u="none" strike="noStrike" cap="none">
              <a:solidFill>
                <a:srgbClr val="206595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9600"/>
              <a:buFont typeface="Arial"/>
              <a:buNone/>
            </a:pPr>
            <a:endParaRPr sz="9600" b="0" i="0" u="none" strike="noStrike" cap="none">
              <a:solidFill>
                <a:srgbClr val="0E468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00" name="Google Shape;800;p48"/>
          <p:cNvSpPr txBox="1"/>
          <p:nvPr/>
        </p:nvSpPr>
        <p:spPr>
          <a:xfrm>
            <a:off x="319275" y="3487675"/>
            <a:ext cx="7994700" cy="8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pl-PL" sz="2500" b="0" i="0" u="none" strike="noStrike" cap="none">
                <a:solidFill>
                  <a:srgbClr val="0E468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informacja dot. poruszania się po lotnisku</a:t>
            </a:r>
            <a:r>
              <a:rPr lang="pl-PL" sz="2500">
                <a:solidFill>
                  <a:srgbClr val="0E468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, procedur, nadawania bagażu, pokładowania </a:t>
            </a:r>
            <a:endParaRPr sz="2300" b="0" i="0" u="none" strike="noStrike" cap="none">
              <a:solidFill>
                <a:srgbClr val="FF0000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5" name="Google Shape;805;p49"/>
          <p:cNvSpPr txBox="1"/>
          <p:nvPr/>
        </p:nvSpPr>
        <p:spPr>
          <a:xfrm>
            <a:off x="217975" y="1189800"/>
            <a:ext cx="11349000" cy="9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40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0E468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06" name="Google Shape;806;p49"/>
          <p:cNvSpPr txBox="1"/>
          <p:nvPr/>
        </p:nvSpPr>
        <p:spPr>
          <a:xfrm>
            <a:off x="539026" y="387275"/>
            <a:ext cx="5148900" cy="43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Arial"/>
              <a:buNone/>
            </a:pPr>
            <a:r>
              <a:rPr lang="pl-PL" sz="2200" b="1">
                <a:solidFill>
                  <a:srgbClr val="0E468F"/>
                </a:solidFill>
                <a:latin typeface="Montserrat"/>
                <a:ea typeface="Montserrat"/>
                <a:cs typeface="Montserrat"/>
                <a:sym typeface="Montserrat"/>
              </a:rPr>
              <a:t>NADZÓR NAD GRUPĄ</a:t>
            </a:r>
            <a:endParaRPr sz="2200" b="1" i="0" u="none" strike="noStrike" cap="none">
              <a:solidFill>
                <a:srgbClr val="0E468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07" name="Google Shape;807;p49"/>
          <p:cNvSpPr/>
          <p:nvPr/>
        </p:nvSpPr>
        <p:spPr>
          <a:xfrm rot="2580000">
            <a:off x="11431117" y="4841997"/>
            <a:ext cx="353391" cy="154609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08" name="Google Shape;808;p49"/>
          <p:cNvSpPr/>
          <p:nvPr/>
        </p:nvSpPr>
        <p:spPr>
          <a:xfrm rot="-2580000">
            <a:off x="10956247" y="4841996"/>
            <a:ext cx="353391" cy="154609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09" name="Google Shape;809;p49"/>
          <p:cNvSpPr txBox="1"/>
          <p:nvPr/>
        </p:nvSpPr>
        <p:spPr>
          <a:xfrm>
            <a:off x="531125" y="1105938"/>
            <a:ext cx="87411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pl-PL" sz="1800">
                <a:solidFill>
                  <a:srgbClr val="206595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Przed wyjazdem upewnij się, że ustaliłeś/aś zasady z grupą, aby Twoja podróż przebiegła bezproblemowo</a:t>
            </a:r>
            <a:endParaRPr sz="1800" b="0" i="0" u="none" strike="noStrike" cap="none">
              <a:solidFill>
                <a:srgbClr val="206595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810" name="Google Shape;810;p49"/>
          <p:cNvSpPr txBox="1"/>
          <p:nvPr/>
        </p:nvSpPr>
        <p:spPr>
          <a:xfrm>
            <a:off x="642100" y="1984350"/>
            <a:ext cx="10308900" cy="323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6595"/>
              </a:buClr>
              <a:buSzPts val="1800"/>
              <a:buFont typeface="Montserrat Medium"/>
              <a:buChar char="•"/>
            </a:pPr>
            <a:r>
              <a:rPr lang="pl-PL" sz="1800">
                <a:solidFill>
                  <a:srgbClr val="206595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Upewnij się, że wszyscy uczestnicy mają wymagane dokumenty:</a:t>
            </a:r>
            <a:endParaRPr sz="1800">
              <a:solidFill>
                <a:srgbClr val="206595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800">
                <a:solidFill>
                  <a:srgbClr val="206595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dokument tożsamości, karta pokładowa, dodatkowe bilety (autobus/kolej),</a:t>
            </a:r>
            <a:endParaRPr sz="1800">
              <a:solidFill>
                <a:srgbClr val="206595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800">
                <a:solidFill>
                  <a:srgbClr val="206595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dodatkowe dokumenty (np. związane z COVID)</a:t>
            </a:r>
            <a:endParaRPr sz="1800">
              <a:solidFill>
                <a:srgbClr val="206595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206595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6595"/>
              </a:buClr>
              <a:buSzPts val="1800"/>
              <a:buFont typeface="Montserrat Medium"/>
              <a:buChar char="•"/>
            </a:pPr>
            <a:r>
              <a:rPr lang="pl-PL" sz="1800">
                <a:solidFill>
                  <a:srgbClr val="206595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Wyjaśnij i odpowiedz na wszystkie pytania przed wyjazdem, aby uniknąć stresu</a:t>
            </a:r>
            <a:endParaRPr sz="1800">
              <a:solidFill>
                <a:srgbClr val="206595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206595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6595"/>
              </a:buClr>
              <a:buSzPts val="1800"/>
              <a:buFont typeface="Montserrat Medium"/>
              <a:buChar char="•"/>
            </a:pPr>
            <a:r>
              <a:rPr lang="pl-PL" sz="1800">
                <a:solidFill>
                  <a:srgbClr val="206595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Opowiedz uczestnikom o najważniejszych zasadach na lotnisku</a:t>
            </a:r>
            <a:endParaRPr sz="1800">
              <a:solidFill>
                <a:srgbClr val="206595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206595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206595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206595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206595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5" name="Google Shape;815;p56"/>
          <p:cNvPicPr preferRelativeResize="0"/>
          <p:nvPr/>
        </p:nvPicPr>
        <p:blipFill rotWithShape="1">
          <a:blip r:embed="rId3">
            <a:alphaModFix/>
          </a:blip>
          <a:srcRect b="17816"/>
          <a:stretch/>
        </p:blipFill>
        <p:spPr>
          <a:xfrm>
            <a:off x="5213650" y="193225"/>
            <a:ext cx="4629150" cy="5385700"/>
          </a:xfrm>
          <a:prstGeom prst="rect">
            <a:avLst/>
          </a:prstGeom>
          <a:noFill/>
          <a:ln>
            <a:noFill/>
          </a:ln>
        </p:spPr>
      </p:pic>
      <p:sp>
        <p:nvSpPr>
          <p:cNvPr id="816" name="Google Shape;816;p56"/>
          <p:cNvSpPr txBox="1"/>
          <p:nvPr/>
        </p:nvSpPr>
        <p:spPr>
          <a:xfrm>
            <a:off x="363725" y="1357875"/>
            <a:ext cx="4661100" cy="28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40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-PL" sz="1800">
                <a:solidFill>
                  <a:srgbClr val="206595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Na swojej karcie pokładowej znajdziesz informacje, takie jak:</a:t>
            </a:r>
            <a:endParaRPr sz="1800">
              <a:solidFill>
                <a:srgbClr val="206595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457200" marR="0" lvl="0" indent="-342900" algn="l" rtl="0">
              <a:lnSpc>
                <a:spcPct val="140000"/>
              </a:lnSpc>
              <a:spcBef>
                <a:spcPts val="1400"/>
              </a:spcBef>
              <a:spcAft>
                <a:spcPts val="0"/>
              </a:spcAft>
              <a:buClr>
                <a:srgbClr val="206595"/>
              </a:buClr>
              <a:buSzPts val="1800"/>
              <a:buFont typeface="Montserrat Medium"/>
              <a:buChar char="-"/>
            </a:pPr>
            <a:r>
              <a:rPr lang="pl-PL" sz="1800">
                <a:solidFill>
                  <a:srgbClr val="206595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numer lotu</a:t>
            </a:r>
            <a:endParaRPr sz="1800">
              <a:solidFill>
                <a:srgbClr val="206595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457200" marR="0" lvl="0" indent="-34290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206595"/>
              </a:buClr>
              <a:buSzPts val="1800"/>
              <a:buFont typeface="Montserrat Medium"/>
              <a:buChar char="-"/>
            </a:pPr>
            <a:r>
              <a:rPr lang="pl-PL" sz="1800">
                <a:solidFill>
                  <a:srgbClr val="206595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godzina zamknięcia bramki</a:t>
            </a:r>
            <a:endParaRPr sz="1800">
              <a:solidFill>
                <a:srgbClr val="206595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457200" marR="0" lvl="0" indent="-34290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206595"/>
              </a:buClr>
              <a:buSzPts val="1800"/>
              <a:buFont typeface="Montserrat Medium"/>
              <a:buChar char="-"/>
            </a:pPr>
            <a:r>
              <a:rPr lang="pl-PL" sz="1800">
                <a:solidFill>
                  <a:srgbClr val="206595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numer siedzenia</a:t>
            </a:r>
            <a:endParaRPr sz="1800">
              <a:solidFill>
                <a:srgbClr val="206595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457200" marR="0" lvl="0" indent="-34290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206595"/>
              </a:buClr>
              <a:buSzPts val="1800"/>
              <a:buFont typeface="Montserrat Medium"/>
              <a:buChar char="-"/>
            </a:pPr>
            <a:r>
              <a:rPr lang="pl-PL" sz="1800">
                <a:solidFill>
                  <a:srgbClr val="206595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informacje o bagażu</a:t>
            </a:r>
            <a:endParaRPr sz="1800">
              <a:solidFill>
                <a:srgbClr val="206595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457200" marR="0" lvl="0" indent="-34290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206595"/>
              </a:buClr>
              <a:buSzPts val="1800"/>
              <a:buFont typeface="Montserrat Medium"/>
              <a:buChar char="-"/>
            </a:pPr>
            <a:r>
              <a:rPr lang="pl-PL" sz="1800">
                <a:solidFill>
                  <a:srgbClr val="206595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informacje o pierwszeństwie</a:t>
            </a:r>
            <a:endParaRPr sz="1800">
              <a:solidFill>
                <a:srgbClr val="206595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817" name="Google Shape;817;p56"/>
          <p:cNvSpPr txBox="1"/>
          <p:nvPr/>
        </p:nvSpPr>
        <p:spPr>
          <a:xfrm>
            <a:off x="260846" y="342125"/>
            <a:ext cx="4661100" cy="76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Arial"/>
              <a:buNone/>
            </a:pPr>
            <a:r>
              <a:rPr lang="pl-PL" sz="2200" b="1">
                <a:solidFill>
                  <a:srgbClr val="206595"/>
                </a:solidFill>
                <a:latin typeface="Montserrat"/>
                <a:ea typeface="Montserrat"/>
                <a:cs typeface="Montserrat"/>
                <a:sym typeface="Montserrat"/>
              </a:rPr>
              <a:t>KARTA POKŁADOWA </a:t>
            </a:r>
            <a:br>
              <a:rPr lang="pl-PL" sz="2200" b="1">
                <a:solidFill>
                  <a:srgbClr val="206595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pl-PL" sz="2200" b="1">
                <a:solidFill>
                  <a:srgbClr val="206595"/>
                </a:solidFill>
                <a:latin typeface="Montserrat"/>
                <a:ea typeface="Montserrat"/>
                <a:cs typeface="Montserrat"/>
                <a:sym typeface="Montserrat"/>
              </a:rPr>
              <a:t>- PRZYKŁAD</a:t>
            </a:r>
            <a:endParaRPr sz="2200" b="1" i="0" u="none" strike="noStrike" cap="none">
              <a:solidFill>
                <a:srgbClr val="206595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18" name="Google Shape;818;p56"/>
          <p:cNvSpPr/>
          <p:nvPr/>
        </p:nvSpPr>
        <p:spPr>
          <a:xfrm rot="2578233">
            <a:off x="11431246" y="4841993"/>
            <a:ext cx="353422" cy="154531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19" name="Google Shape;819;p56"/>
          <p:cNvSpPr/>
          <p:nvPr/>
        </p:nvSpPr>
        <p:spPr>
          <a:xfrm rot="-2578233">
            <a:off x="10956233" y="4842104"/>
            <a:ext cx="353422" cy="154531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20" name="Google Shape;820;p56"/>
          <p:cNvSpPr/>
          <p:nvPr/>
        </p:nvSpPr>
        <p:spPr>
          <a:xfrm>
            <a:off x="6718125" y="2002150"/>
            <a:ext cx="1337400" cy="1323600"/>
          </a:xfrm>
          <a:prstGeom prst="ellipse">
            <a:avLst/>
          </a:prstGeom>
          <a:noFill/>
          <a:ln w="952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5" name="Google Shape;825;p67"/>
          <p:cNvSpPr txBox="1"/>
          <p:nvPr/>
        </p:nvSpPr>
        <p:spPr>
          <a:xfrm>
            <a:off x="7131747" y="3572950"/>
            <a:ext cx="4244700" cy="43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Arial"/>
              <a:buNone/>
            </a:pPr>
            <a:r>
              <a:rPr lang="pl-PL" sz="2200" b="1" i="0" u="none" strike="noStrike" cap="none">
                <a:solidFill>
                  <a:srgbClr val="206595"/>
                </a:solidFill>
                <a:latin typeface="Montserrat"/>
                <a:ea typeface="Montserrat"/>
                <a:cs typeface="Montserrat"/>
                <a:sym typeface="Montserrat"/>
              </a:rPr>
              <a:t>COVID RULES</a:t>
            </a:r>
            <a:endParaRPr sz="2200" b="1" i="0" u="none" strike="noStrike" cap="none">
              <a:solidFill>
                <a:srgbClr val="206595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26" name="Google Shape;826;p67"/>
          <p:cNvSpPr/>
          <p:nvPr/>
        </p:nvSpPr>
        <p:spPr>
          <a:xfrm rot="2578233">
            <a:off x="11431246" y="4841993"/>
            <a:ext cx="353422" cy="154531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27" name="Google Shape;827;p67"/>
          <p:cNvSpPr/>
          <p:nvPr/>
        </p:nvSpPr>
        <p:spPr>
          <a:xfrm rot="-2578233">
            <a:off x="10956233" y="4842104"/>
            <a:ext cx="353422" cy="154531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28" name="Google Shape;828;p67"/>
          <p:cNvPicPr preferRelativeResize="0"/>
          <p:nvPr/>
        </p:nvPicPr>
        <p:blipFill rotWithShape="1">
          <a:blip r:embed="rId3">
            <a:alphaModFix/>
          </a:blip>
          <a:srcRect b="8592"/>
          <a:stretch/>
        </p:blipFill>
        <p:spPr>
          <a:xfrm>
            <a:off x="6992200" y="898824"/>
            <a:ext cx="3667825" cy="4744550"/>
          </a:xfrm>
          <a:prstGeom prst="rect">
            <a:avLst/>
          </a:prstGeom>
          <a:noFill/>
          <a:ln>
            <a:noFill/>
          </a:ln>
        </p:spPr>
      </p:pic>
      <p:sp>
        <p:nvSpPr>
          <p:cNvPr id="829" name="Google Shape;829;p67"/>
          <p:cNvSpPr txBox="1"/>
          <p:nvPr/>
        </p:nvSpPr>
        <p:spPr>
          <a:xfrm>
            <a:off x="421500" y="1796850"/>
            <a:ext cx="5459700" cy="419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lnSpc>
                <a:spcPct val="140000"/>
              </a:lnSpc>
              <a:spcBef>
                <a:spcPts val="1400"/>
              </a:spcBef>
              <a:spcAft>
                <a:spcPts val="0"/>
              </a:spcAft>
              <a:buNone/>
            </a:pPr>
            <a:r>
              <a:rPr lang="pl-PL" sz="1800">
                <a:solidFill>
                  <a:srgbClr val="206595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Sprawdź jaki rodzaj maski jest wymagany (np. FFP2 czy maska chirurgiczna).</a:t>
            </a:r>
            <a:endParaRPr sz="1800">
              <a:solidFill>
                <a:srgbClr val="206595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0" lvl="0" indent="0" algn="l" rtl="0">
              <a:lnSpc>
                <a:spcPct val="140000"/>
              </a:lnSpc>
              <a:spcBef>
                <a:spcPts val="1400"/>
              </a:spcBef>
              <a:spcAft>
                <a:spcPts val="0"/>
              </a:spcAft>
              <a:buNone/>
            </a:pPr>
            <a:r>
              <a:rPr lang="pl-PL" sz="1800">
                <a:solidFill>
                  <a:srgbClr val="206595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Sprawdź, czy musisz wypełnić formularz lokalizacyjny pasażera lub inne dokumenty.</a:t>
            </a:r>
            <a:endParaRPr sz="1800">
              <a:solidFill>
                <a:srgbClr val="206595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0" lvl="0" indent="0" algn="l" rtl="0">
              <a:lnSpc>
                <a:spcPct val="140000"/>
              </a:lnSpc>
              <a:spcBef>
                <a:spcPts val="1400"/>
              </a:spcBef>
              <a:spcAft>
                <a:spcPts val="0"/>
              </a:spcAft>
              <a:buNone/>
            </a:pPr>
            <a:r>
              <a:rPr lang="pl-PL" sz="1800">
                <a:solidFill>
                  <a:srgbClr val="206595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Przygotuj się do przedstawienia swojego certyfikatu COVID UE lub negatywnego wyniku testu.</a:t>
            </a:r>
            <a:endParaRPr sz="1800">
              <a:solidFill>
                <a:srgbClr val="206595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0" lvl="0" indent="0" algn="l" rtl="0">
              <a:lnSpc>
                <a:spcPct val="140000"/>
              </a:lnSpc>
              <a:spcBef>
                <a:spcPts val="1400"/>
              </a:spcBef>
              <a:spcAft>
                <a:spcPts val="0"/>
              </a:spcAft>
              <a:buNone/>
            </a:pPr>
            <a:endParaRPr sz="1800">
              <a:solidFill>
                <a:srgbClr val="206595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0" lvl="0" indent="0" algn="l" rtl="0">
              <a:lnSpc>
                <a:spcPct val="140000"/>
              </a:lnSpc>
              <a:spcBef>
                <a:spcPts val="1400"/>
              </a:spcBef>
              <a:spcAft>
                <a:spcPts val="0"/>
              </a:spcAft>
              <a:buNone/>
            </a:pPr>
            <a:endParaRPr sz="1800">
              <a:solidFill>
                <a:srgbClr val="206595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830" name="Google Shape;830;p67"/>
          <p:cNvSpPr txBox="1"/>
          <p:nvPr/>
        </p:nvSpPr>
        <p:spPr>
          <a:xfrm>
            <a:off x="296903" y="829475"/>
            <a:ext cx="7498500" cy="43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sz="2200" b="1">
                <a:solidFill>
                  <a:srgbClr val="206595"/>
                </a:solidFill>
                <a:latin typeface="Montserrat"/>
                <a:ea typeface="Montserrat"/>
                <a:cs typeface="Montserrat"/>
                <a:sym typeface="Montserrat"/>
              </a:rPr>
              <a:t>OBOSTRZENIA SANITARNE</a:t>
            </a:r>
            <a:endParaRPr sz="2200" b="1">
              <a:solidFill>
                <a:srgbClr val="206595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5" name="Google Shape;835;p5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9978" y="2020"/>
            <a:ext cx="2268332" cy="1426022"/>
          </a:xfrm>
          <a:prstGeom prst="rect">
            <a:avLst/>
          </a:prstGeom>
          <a:noFill/>
          <a:ln>
            <a:noFill/>
          </a:ln>
        </p:spPr>
      </p:pic>
      <p:sp>
        <p:nvSpPr>
          <p:cNvPr id="836" name="Google Shape;836;p51"/>
          <p:cNvSpPr txBox="1"/>
          <p:nvPr/>
        </p:nvSpPr>
        <p:spPr>
          <a:xfrm>
            <a:off x="3006025" y="210750"/>
            <a:ext cx="5754000" cy="211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-PL" sz="2200" b="1" i="0" u="none" strike="noStrike" cap="none">
                <a:solidFill>
                  <a:srgbClr val="0E468F"/>
                </a:solidFill>
                <a:latin typeface="Montserrat"/>
                <a:ea typeface="Montserrat"/>
                <a:cs typeface="Montserrat"/>
                <a:sym typeface="Montserrat"/>
              </a:rPr>
              <a:t>AT THE AIRPORT - ANIMATION GUIDE</a:t>
            </a:r>
            <a:endParaRPr sz="2200" b="1" i="0" u="none" strike="noStrike" cap="none">
              <a:solidFill>
                <a:srgbClr val="0E468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9600"/>
              <a:buFont typeface="Arial"/>
              <a:buNone/>
            </a:pPr>
            <a:endParaRPr sz="9600" b="0" i="0" u="none" strike="noStrike" cap="none">
              <a:solidFill>
                <a:srgbClr val="0E468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37" name="Google Shape;837;p51" title="Simple Airport process   YouTube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374075" y="1338407"/>
            <a:ext cx="5017900" cy="3763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2" name="Google Shape;842;p53"/>
          <p:cNvSpPr txBox="1"/>
          <p:nvPr/>
        </p:nvSpPr>
        <p:spPr>
          <a:xfrm>
            <a:off x="217975" y="2203675"/>
            <a:ext cx="5538000" cy="292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-PL" sz="1800">
                <a:solidFill>
                  <a:srgbClr val="206595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Na lotnisku najpierw udaj się do punktu odprawy, gdzie zostawisz swój bagaż rejestrowany.</a:t>
            </a:r>
            <a:endParaRPr sz="1800">
              <a:solidFill>
                <a:srgbClr val="206595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800">
              <a:solidFill>
                <a:srgbClr val="206595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800">
              <a:solidFill>
                <a:srgbClr val="206595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-PL" sz="1800">
                <a:solidFill>
                  <a:srgbClr val="206595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Pamiętaj o przygotowaniu karty pokładowej </a:t>
            </a:r>
            <a:br>
              <a:rPr lang="pl-PL" sz="1800">
                <a:solidFill>
                  <a:srgbClr val="206595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</a:br>
            <a:r>
              <a:rPr lang="pl-PL" sz="1800">
                <a:solidFill>
                  <a:srgbClr val="206595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i dokumentu tożsamości</a:t>
            </a:r>
            <a:endParaRPr sz="1800">
              <a:solidFill>
                <a:srgbClr val="206595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800">
              <a:solidFill>
                <a:srgbClr val="206595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843" name="Google Shape;843;p53"/>
          <p:cNvSpPr txBox="1"/>
          <p:nvPr/>
        </p:nvSpPr>
        <p:spPr>
          <a:xfrm>
            <a:off x="296897" y="829475"/>
            <a:ext cx="4129200" cy="76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Arial"/>
              <a:buNone/>
            </a:pPr>
            <a:r>
              <a:rPr lang="pl-PL" sz="2200" b="1">
                <a:solidFill>
                  <a:srgbClr val="206595"/>
                </a:solidFill>
                <a:latin typeface="Montserrat"/>
                <a:ea typeface="Montserrat"/>
                <a:cs typeface="Montserrat"/>
                <a:sym typeface="Montserrat"/>
              </a:rPr>
              <a:t>NADANIE BAGAŻU REJESTROWANEGO</a:t>
            </a:r>
            <a:endParaRPr sz="2200" b="1" i="0" u="none" strike="noStrike" cap="none">
              <a:solidFill>
                <a:srgbClr val="206595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44" name="Google Shape;844;p53"/>
          <p:cNvSpPr/>
          <p:nvPr/>
        </p:nvSpPr>
        <p:spPr>
          <a:xfrm rot="2578233">
            <a:off x="11431246" y="4841993"/>
            <a:ext cx="353422" cy="154531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45" name="Google Shape;845;p53"/>
          <p:cNvSpPr/>
          <p:nvPr/>
        </p:nvSpPr>
        <p:spPr>
          <a:xfrm rot="-2578233">
            <a:off x="10956233" y="4842104"/>
            <a:ext cx="353422" cy="154531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46" name="Google Shape;846;p53"/>
          <p:cNvPicPr preferRelativeResize="0"/>
          <p:nvPr/>
        </p:nvPicPr>
        <p:blipFill rotWithShape="1">
          <a:blip r:embed="rId3">
            <a:alphaModFix/>
          </a:blip>
          <a:srcRect l="51295"/>
          <a:stretch/>
        </p:blipFill>
        <p:spPr>
          <a:xfrm>
            <a:off x="5755981" y="829475"/>
            <a:ext cx="4590945" cy="4622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1" name="Google Shape;851;p54"/>
          <p:cNvSpPr txBox="1"/>
          <p:nvPr/>
        </p:nvSpPr>
        <p:spPr>
          <a:xfrm>
            <a:off x="229600" y="1578713"/>
            <a:ext cx="5714700" cy="418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-PL" sz="1800">
                <a:solidFill>
                  <a:srgbClr val="206595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Pamiętaj, że każda linia lotnicza ma swoje zasady dotyczące bagażu.</a:t>
            </a:r>
            <a:endParaRPr sz="1800">
              <a:solidFill>
                <a:srgbClr val="206595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-PL" sz="1800">
                <a:solidFill>
                  <a:srgbClr val="206595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Sprawdź informacje przed lotem i powiedz swojej grupie o dopuszczalnych wymiarach</a:t>
            </a:r>
            <a:br>
              <a:rPr lang="pl-PL" sz="1800">
                <a:solidFill>
                  <a:srgbClr val="206595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</a:br>
            <a:r>
              <a:rPr lang="pl-PL" sz="1800">
                <a:solidFill>
                  <a:srgbClr val="206595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i wadze bagażu.</a:t>
            </a:r>
            <a:endParaRPr sz="1800">
              <a:solidFill>
                <a:srgbClr val="206595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-PL" sz="1800">
                <a:solidFill>
                  <a:srgbClr val="206595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Większość linii lotniczych wymaga dopłaty za przekroczenie limitu bagażu.</a:t>
            </a:r>
            <a:endParaRPr sz="1800">
              <a:solidFill>
                <a:srgbClr val="206595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800">
              <a:solidFill>
                <a:srgbClr val="206595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-PL" sz="1800">
                <a:solidFill>
                  <a:srgbClr val="206595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Wskazówka: możesz zabrać ze sobą wagę do bagażu, aby uczestnicy na miejscu sprawdzili wagę i ewentualnie przepakowali bagaż.</a:t>
            </a:r>
            <a:endParaRPr sz="1800">
              <a:solidFill>
                <a:srgbClr val="206595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800">
              <a:solidFill>
                <a:srgbClr val="206595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852" name="Google Shape;852;p54"/>
          <p:cNvSpPr/>
          <p:nvPr/>
        </p:nvSpPr>
        <p:spPr>
          <a:xfrm rot="2578233">
            <a:off x="11431246" y="4841993"/>
            <a:ext cx="353422" cy="154531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53" name="Google Shape;853;p54"/>
          <p:cNvSpPr/>
          <p:nvPr/>
        </p:nvSpPr>
        <p:spPr>
          <a:xfrm rot="-2578233">
            <a:off x="10956233" y="4842104"/>
            <a:ext cx="353422" cy="154531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54" name="Google Shape;854;p5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75200" y="790200"/>
            <a:ext cx="5714701" cy="4286031"/>
          </a:xfrm>
          <a:prstGeom prst="rect">
            <a:avLst/>
          </a:prstGeom>
          <a:noFill/>
          <a:ln>
            <a:noFill/>
          </a:ln>
        </p:spPr>
      </p:pic>
      <p:sp>
        <p:nvSpPr>
          <p:cNvPr id="855" name="Google Shape;855;p54"/>
          <p:cNvSpPr/>
          <p:nvPr/>
        </p:nvSpPr>
        <p:spPr>
          <a:xfrm>
            <a:off x="10545525" y="4435925"/>
            <a:ext cx="1224600" cy="5988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6" name="Google Shape;856;p54"/>
          <p:cNvSpPr/>
          <p:nvPr/>
        </p:nvSpPr>
        <p:spPr>
          <a:xfrm>
            <a:off x="9906000" y="4585600"/>
            <a:ext cx="748500" cy="4617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7" name="Google Shape;857;p54"/>
          <p:cNvSpPr/>
          <p:nvPr/>
        </p:nvSpPr>
        <p:spPr>
          <a:xfrm>
            <a:off x="9729100" y="4762500"/>
            <a:ext cx="363900" cy="3540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8" name="Google Shape;858;p54"/>
          <p:cNvSpPr txBox="1"/>
          <p:nvPr/>
        </p:nvSpPr>
        <p:spPr>
          <a:xfrm>
            <a:off x="296897" y="829475"/>
            <a:ext cx="4129200" cy="43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Arial"/>
              <a:buNone/>
            </a:pPr>
            <a:r>
              <a:rPr lang="pl-PL" sz="2200" b="1">
                <a:solidFill>
                  <a:srgbClr val="206595"/>
                </a:solidFill>
                <a:latin typeface="Montserrat"/>
                <a:ea typeface="Montserrat"/>
                <a:cs typeface="Montserrat"/>
                <a:sym typeface="Montserrat"/>
              </a:rPr>
              <a:t>ROZMIAR BAGAŻU</a:t>
            </a:r>
            <a:endParaRPr sz="2200" b="1" i="0" u="none" strike="noStrike" cap="none">
              <a:solidFill>
                <a:srgbClr val="206595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3" name="Google Shape;863;p55"/>
          <p:cNvSpPr txBox="1"/>
          <p:nvPr/>
        </p:nvSpPr>
        <p:spPr>
          <a:xfrm>
            <a:off x="7997400" y="1574825"/>
            <a:ext cx="3834000" cy="28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40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-PL" sz="1800">
                <a:solidFill>
                  <a:srgbClr val="206595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Gdy będziesz gotowy, przejdź do kontroli bezpieczeństwa przez odpowiednie bramki.</a:t>
            </a:r>
            <a:endParaRPr sz="1800">
              <a:solidFill>
                <a:srgbClr val="206595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0" marR="0" lvl="0" indent="0" algn="l" rtl="0">
              <a:lnSpc>
                <a:spcPct val="140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-PL" sz="1800">
                <a:solidFill>
                  <a:srgbClr val="206595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W przypadku większości lotnisk konieczne będzie przedstawienie/zeskanowanie karty pokładowej.</a:t>
            </a:r>
            <a:endParaRPr sz="1800" b="0" i="0" u="none" strike="noStrike" cap="none">
              <a:solidFill>
                <a:srgbClr val="206595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864" name="Google Shape;864;p55"/>
          <p:cNvSpPr/>
          <p:nvPr/>
        </p:nvSpPr>
        <p:spPr>
          <a:xfrm rot="2578233">
            <a:off x="11431246" y="4841993"/>
            <a:ext cx="353422" cy="154531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65" name="Google Shape;865;p55"/>
          <p:cNvSpPr/>
          <p:nvPr/>
        </p:nvSpPr>
        <p:spPr>
          <a:xfrm rot="-2578233">
            <a:off x="10956233" y="4842104"/>
            <a:ext cx="353422" cy="154531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66" name="Google Shape;866;p55"/>
          <p:cNvPicPr preferRelativeResize="0"/>
          <p:nvPr/>
        </p:nvPicPr>
        <p:blipFill rotWithShape="1">
          <a:blip r:embed="rId3">
            <a:alphaModFix/>
          </a:blip>
          <a:srcRect t="25925" b="52369"/>
          <a:stretch/>
        </p:blipFill>
        <p:spPr>
          <a:xfrm>
            <a:off x="228025" y="1574825"/>
            <a:ext cx="7567401" cy="3167451"/>
          </a:xfrm>
          <a:prstGeom prst="rect">
            <a:avLst/>
          </a:prstGeom>
          <a:noFill/>
          <a:ln>
            <a:noFill/>
          </a:ln>
        </p:spPr>
      </p:pic>
      <p:sp>
        <p:nvSpPr>
          <p:cNvPr id="867" name="Google Shape;867;p55"/>
          <p:cNvSpPr txBox="1"/>
          <p:nvPr/>
        </p:nvSpPr>
        <p:spPr>
          <a:xfrm>
            <a:off x="296903" y="829475"/>
            <a:ext cx="7498500" cy="43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Arial"/>
              <a:buNone/>
            </a:pPr>
            <a:r>
              <a:rPr lang="pl-PL" sz="2200" b="1">
                <a:solidFill>
                  <a:srgbClr val="206595"/>
                </a:solidFill>
                <a:latin typeface="Montserrat"/>
                <a:ea typeface="Montserrat"/>
                <a:cs typeface="Montserrat"/>
                <a:sym typeface="Montserrat"/>
              </a:rPr>
              <a:t>KONTROLA BEZPIECZEŃSTWA</a:t>
            </a:r>
            <a:endParaRPr sz="2200" b="1" i="0" u="none" strike="noStrike" cap="none">
              <a:solidFill>
                <a:srgbClr val="206595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24"/>
          <p:cNvSpPr/>
          <p:nvPr/>
        </p:nvSpPr>
        <p:spPr>
          <a:xfrm rot="2580000">
            <a:off x="11431117" y="4841997"/>
            <a:ext cx="353391" cy="154609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9" name="Google Shape;279;p24"/>
          <p:cNvSpPr/>
          <p:nvPr/>
        </p:nvSpPr>
        <p:spPr>
          <a:xfrm rot="-2580000">
            <a:off x="10956247" y="4841996"/>
            <a:ext cx="353391" cy="154609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0" name="Google Shape;280;p24"/>
          <p:cNvSpPr/>
          <p:nvPr/>
        </p:nvSpPr>
        <p:spPr>
          <a:xfrm>
            <a:off x="3522917" y="2236875"/>
            <a:ext cx="4648500" cy="1290300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rgbClr val="77B94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1" name="Google Shape;281;p24"/>
          <p:cNvSpPr txBox="1"/>
          <p:nvPr/>
        </p:nvSpPr>
        <p:spPr>
          <a:xfrm>
            <a:off x="149551" y="116875"/>
            <a:ext cx="9144300" cy="43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pl-PL" sz="2200" b="1">
                <a:solidFill>
                  <a:srgbClr val="206595"/>
                </a:solidFill>
                <a:latin typeface="Montserrat"/>
                <a:ea typeface="Montserrat"/>
                <a:cs typeface="Montserrat"/>
                <a:sym typeface="Montserrat"/>
              </a:rPr>
              <a:t>POZNAJMY SIĘ</a:t>
            </a:r>
            <a:endParaRPr sz="2200" b="1" i="0" u="none" strike="noStrike" cap="none">
              <a:solidFill>
                <a:srgbClr val="206595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82" name="Google Shape;282;p24"/>
          <p:cNvSpPr txBox="1"/>
          <p:nvPr/>
        </p:nvSpPr>
        <p:spPr>
          <a:xfrm>
            <a:off x="3775967" y="2236865"/>
            <a:ext cx="4142400" cy="8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pl-PL" sz="2500" dirty="0">
                <a:solidFill>
                  <a:srgbClr val="206595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Kim jesteśmy </a:t>
            </a:r>
            <a:br>
              <a:rPr lang="pl-PL" sz="2500" dirty="0">
                <a:solidFill>
                  <a:srgbClr val="206595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</a:br>
            <a:r>
              <a:rPr lang="pl-PL" sz="2500" dirty="0">
                <a:solidFill>
                  <a:srgbClr val="206595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i co robimy? </a:t>
            </a:r>
            <a:endParaRPr sz="2500" b="0" i="0" u="none" strike="noStrike" cap="none" dirty="0">
              <a:solidFill>
                <a:srgbClr val="206595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283" name="Google Shape;283;p24"/>
          <p:cNvSpPr txBox="1"/>
          <p:nvPr/>
        </p:nvSpPr>
        <p:spPr>
          <a:xfrm>
            <a:off x="1669814" y="3219385"/>
            <a:ext cx="38082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84" name="Google Shape;284;p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488803" y="1812554"/>
            <a:ext cx="2826100" cy="2826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2" name="Google Shape;872;p57"/>
          <p:cNvSpPr txBox="1"/>
          <p:nvPr/>
        </p:nvSpPr>
        <p:spPr>
          <a:xfrm>
            <a:off x="8002038" y="1647275"/>
            <a:ext cx="3912000" cy="192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40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-PL" sz="1800">
                <a:solidFill>
                  <a:srgbClr val="206595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Idź jako pierwszy, aby pokazać przykład swojej grupie, </a:t>
            </a:r>
            <a:br>
              <a:rPr lang="pl-PL" sz="1800">
                <a:solidFill>
                  <a:srgbClr val="206595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</a:br>
            <a:r>
              <a:rPr lang="pl-PL" sz="1800">
                <a:solidFill>
                  <a:srgbClr val="206595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a następnie poczekaj na wszystkich i pomóż w razie potrzeby</a:t>
            </a:r>
            <a:endParaRPr sz="2200" b="0" i="0" u="none" strike="noStrike" cap="none">
              <a:solidFill>
                <a:srgbClr val="0E468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73" name="Google Shape;873;p57"/>
          <p:cNvSpPr/>
          <p:nvPr/>
        </p:nvSpPr>
        <p:spPr>
          <a:xfrm rot="2578233">
            <a:off x="11431246" y="4841993"/>
            <a:ext cx="353422" cy="154531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74" name="Google Shape;874;p57"/>
          <p:cNvSpPr/>
          <p:nvPr/>
        </p:nvSpPr>
        <p:spPr>
          <a:xfrm rot="-2578233">
            <a:off x="10956233" y="4842104"/>
            <a:ext cx="353422" cy="154531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75" name="Google Shape;875;p57"/>
          <p:cNvPicPr preferRelativeResize="0"/>
          <p:nvPr/>
        </p:nvPicPr>
        <p:blipFill rotWithShape="1">
          <a:blip r:embed="rId3">
            <a:alphaModFix/>
          </a:blip>
          <a:srcRect t="47862" b="29982"/>
          <a:stretch/>
        </p:blipFill>
        <p:spPr>
          <a:xfrm>
            <a:off x="277963" y="1647275"/>
            <a:ext cx="7540950" cy="3221000"/>
          </a:xfrm>
          <a:prstGeom prst="rect">
            <a:avLst/>
          </a:prstGeom>
          <a:noFill/>
          <a:ln>
            <a:noFill/>
          </a:ln>
        </p:spPr>
      </p:pic>
      <p:sp>
        <p:nvSpPr>
          <p:cNvPr id="876" name="Google Shape;876;p57"/>
          <p:cNvSpPr txBox="1"/>
          <p:nvPr/>
        </p:nvSpPr>
        <p:spPr>
          <a:xfrm>
            <a:off x="296903" y="829475"/>
            <a:ext cx="7498500" cy="43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Arial"/>
              <a:buNone/>
            </a:pPr>
            <a:r>
              <a:rPr lang="pl-PL" sz="2200" b="1">
                <a:solidFill>
                  <a:srgbClr val="206595"/>
                </a:solidFill>
                <a:latin typeface="Montserrat"/>
                <a:ea typeface="Montserrat"/>
                <a:cs typeface="Montserrat"/>
                <a:sym typeface="Montserrat"/>
              </a:rPr>
              <a:t>KONTROLA BEZPIECZEŃSTWA</a:t>
            </a:r>
            <a:endParaRPr sz="2200" b="1" i="0" u="none" strike="noStrike" cap="none">
              <a:solidFill>
                <a:srgbClr val="206595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1" name="Google Shape;881;p59"/>
          <p:cNvSpPr txBox="1"/>
          <p:nvPr/>
        </p:nvSpPr>
        <p:spPr>
          <a:xfrm>
            <a:off x="421500" y="1796850"/>
            <a:ext cx="5459700" cy="326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40000"/>
              </a:lnSpc>
              <a:spcBef>
                <a:spcPts val="1400"/>
              </a:spcBef>
              <a:spcAft>
                <a:spcPts val="0"/>
              </a:spcAft>
              <a:buNone/>
            </a:pPr>
            <a:r>
              <a:rPr lang="pl-PL" sz="1800">
                <a:solidFill>
                  <a:srgbClr val="206595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W trakcie kontroli bezpieczeństwa konieczne jest umieszczenie w plastikowych pojemnikach:</a:t>
            </a:r>
            <a:endParaRPr sz="1800">
              <a:solidFill>
                <a:srgbClr val="206595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457200" marR="0" lvl="0" indent="-342900" algn="l" rtl="0">
              <a:lnSpc>
                <a:spcPct val="140000"/>
              </a:lnSpc>
              <a:spcBef>
                <a:spcPts val="1400"/>
              </a:spcBef>
              <a:spcAft>
                <a:spcPts val="0"/>
              </a:spcAft>
              <a:buClr>
                <a:srgbClr val="206595"/>
              </a:buClr>
              <a:buSzPts val="1800"/>
              <a:buFont typeface="Montserrat Medium"/>
              <a:buChar char="-"/>
            </a:pPr>
            <a:r>
              <a:rPr lang="pl-PL" sz="1800">
                <a:solidFill>
                  <a:srgbClr val="206595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odzieży wierzchniej</a:t>
            </a:r>
            <a:endParaRPr sz="1800">
              <a:solidFill>
                <a:srgbClr val="206595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457200" marR="0" lvl="0" indent="-34290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206595"/>
              </a:buClr>
              <a:buSzPts val="1800"/>
              <a:buFont typeface="Montserrat Medium"/>
              <a:buChar char="-"/>
            </a:pPr>
            <a:r>
              <a:rPr lang="pl-PL" sz="1800">
                <a:solidFill>
                  <a:srgbClr val="206595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metalowych elementów</a:t>
            </a:r>
            <a:endParaRPr sz="1800">
              <a:solidFill>
                <a:srgbClr val="206595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457200" marR="0" lvl="0" indent="-34290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206595"/>
              </a:buClr>
              <a:buSzPts val="1800"/>
              <a:buFont typeface="Montserrat Medium"/>
              <a:buChar char="-"/>
            </a:pPr>
            <a:r>
              <a:rPr lang="pl-PL" sz="1800">
                <a:solidFill>
                  <a:srgbClr val="206595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obuwia powyżej kostki</a:t>
            </a:r>
            <a:endParaRPr sz="1800">
              <a:solidFill>
                <a:srgbClr val="206595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457200" marR="0" lvl="0" indent="-34290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206595"/>
              </a:buClr>
              <a:buSzPts val="1800"/>
              <a:buFont typeface="Montserrat Medium"/>
              <a:buChar char="-"/>
            </a:pPr>
            <a:r>
              <a:rPr lang="pl-PL" sz="1800">
                <a:solidFill>
                  <a:srgbClr val="206595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płynów z bagażu</a:t>
            </a:r>
            <a:endParaRPr sz="1800">
              <a:solidFill>
                <a:srgbClr val="206595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457200" marR="0" lvl="0" indent="-34290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206595"/>
              </a:buClr>
              <a:buSzPts val="1800"/>
              <a:buFont typeface="Montserrat Medium"/>
              <a:buChar char="-"/>
            </a:pPr>
            <a:r>
              <a:rPr lang="pl-PL" sz="1800">
                <a:solidFill>
                  <a:srgbClr val="206595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elektroniki (laptop, tablet…) </a:t>
            </a:r>
            <a:endParaRPr sz="1800" b="0" i="0" u="none" strike="noStrike" cap="none">
              <a:solidFill>
                <a:srgbClr val="206595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882" name="Google Shape;882;p59"/>
          <p:cNvSpPr/>
          <p:nvPr/>
        </p:nvSpPr>
        <p:spPr>
          <a:xfrm rot="2578233">
            <a:off x="11431246" y="4841993"/>
            <a:ext cx="353422" cy="154531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83" name="Google Shape;883;p59"/>
          <p:cNvSpPr/>
          <p:nvPr/>
        </p:nvSpPr>
        <p:spPr>
          <a:xfrm rot="-2578233">
            <a:off x="10956233" y="4842104"/>
            <a:ext cx="353422" cy="154531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84" name="Google Shape;884;p5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269051" y="633725"/>
            <a:ext cx="4237798" cy="5084401"/>
          </a:xfrm>
          <a:prstGeom prst="rect">
            <a:avLst/>
          </a:prstGeom>
          <a:noFill/>
          <a:ln>
            <a:noFill/>
          </a:ln>
        </p:spPr>
      </p:pic>
      <p:sp>
        <p:nvSpPr>
          <p:cNvPr id="885" name="Google Shape;885;p59"/>
          <p:cNvSpPr/>
          <p:nvPr/>
        </p:nvSpPr>
        <p:spPr>
          <a:xfrm>
            <a:off x="10123725" y="6422575"/>
            <a:ext cx="1537500" cy="258600"/>
          </a:xfrm>
          <a:prstGeom prst="rect">
            <a:avLst/>
          </a:prstGeom>
          <a:solidFill>
            <a:srgbClr val="FF9900"/>
          </a:solidFill>
          <a:ln w="9525" cap="flat" cmpd="sng">
            <a:solidFill>
              <a:srgbClr val="FF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6" name="Google Shape;886;p59"/>
          <p:cNvSpPr txBox="1"/>
          <p:nvPr/>
        </p:nvSpPr>
        <p:spPr>
          <a:xfrm>
            <a:off x="296903" y="829475"/>
            <a:ext cx="7498500" cy="76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Arial"/>
              <a:buNone/>
            </a:pPr>
            <a:r>
              <a:rPr lang="pl-PL" sz="2200" b="1">
                <a:solidFill>
                  <a:srgbClr val="206595"/>
                </a:solidFill>
                <a:latin typeface="Montserrat"/>
                <a:ea typeface="Montserrat"/>
                <a:cs typeface="Montserrat"/>
                <a:sym typeface="Montserrat"/>
              </a:rPr>
              <a:t>KONTROLA BEZPIECZEŃSTWA</a:t>
            </a:r>
            <a:endParaRPr sz="2200" b="1">
              <a:solidFill>
                <a:srgbClr val="206595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marR="0" lvl="0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6595"/>
              </a:buClr>
              <a:buSzPts val="2200"/>
              <a:buFont typeface="Montserrat"/>
              <a:buChar char="-"/>
            </a:pPr>
            <a:r>
              <a:rPr lang="pl-PL" sz="2200" b="1">
                <a:solidFill>
                  <a:srgbClr val="206595"/>
                </a:solidFill>
                <a:latin typeface="Montserrat"/>
                <a:ea typeface="Montserrat"/>
                <a:cs typeface="Montserrat"/>
                <a:sym typeface="Montserrat"/>
              </a:rPr>
              <a:t>WSKAZÓWKI</a:t>
            </a:r>
            <a:endParaRPr sz="2200" b="1">
              <a:solidFill>
                <a:srgbClr val="206595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1" name="Google Shape;891;p61"/>
          <p:cNvSpPr/>
          <p:nvPr/>
        </p:nvSpPr>
        <p:spPr>
          <a:xfrm rot="2578233">
            <a:off x="11431246" y="4841993"/>
            <a:ext cx="353422" cy="154531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92" name="Google Shape;892;p61"/>
          <p:cNvSpPr/>
          <p:nvPr/>
        </p:nvSpPr>
        <p:spPr>
          <a:xfrm rot="-2578233">
            <a:off x="10956233" y="4842104"/>
            <a:ext cx="353422" cy="154531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93" name="Google Shape;893;p6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881199" y="938600"/>
            <a:ext cx="5908726" cy="4596016"/>
          </a:xfrm>
          <a:prstGeom prst="rect">
            <a:avLst/>
          </a:prstGeom>
          <a:noFill/>
          <a:ln>
            <a:noFill/>
          </a:ln>
        </p:spPr>
      </p:pic>
      <p:sp>
        <p:nvSpPr>
          <p:cNvPr id="894" name="Google Shape;894;p61"/>
          <p:cNvSpPr txBox="1"/>
          <p:nvPr/>
        </p:nvSpPr>
        <p:spPr>
          <a:xfrm>
            <a:off x="421500" y="1796850"/>
            <a:ext cx="5459700" cy="248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40000"/>
              </a:lnSpc>
              <a:spcBef>
                <a:spcPts val="1400"/>
              </a:spcBef>
              <a:spcAft>
                <a:spcPts val="0"/>
              </a:spcAft>
              <a:buNone/>
            </a:pPr>
            <a:r>
              <a:rPr lang="pl-PL" sz="1800">
                <a:solidFill>
                  <a:srgbClr val="206595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Na pokład samolotu nie można wnosić:</a:t>
            </a:r>
            <a:endParaRPr sz="1800">
              <a:solidFill>
                <a:srgbClr val="206595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457200" marR="0" lvl="0" indent="-342900" algn="l" rtl="0">
              <a:lnSpc>
                <a:spcPct val="140000"/>
              </a:lnSpc>
              <a:spcBef>
                <a:spcPts val="1400"/>
              </a:spcBef>
              <a:spcAft>
                <a:spcPts val="0"/>
              </a:spcAft>
              <a:buClr>
                <a:srgbClr val="206595"/>
              </a:buClr>
              <a:buSzPts val="1800"/>
              <a:buFont typeface="Montserrat Medium"/>
              <a:buChar char="-"/>
            </a:pPr>
            <a:r>
              <a:rPr lang="pl-PL" sz="1800">
                <a:solidFill>
                  <a:srgbClr val="206595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substancji toksycznych</a:t>
            </a:r>
            <a:endParaRPr sz="1800">
              <a:solidFill>
                <a:srgbClr val="206595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457200" marR="0" lvl="0" indent="-34290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206595"/>
              </a:buClr>
              <a:buSzPts val="1800"/>
              <a:buFont typeface="Montserrat Medium"/>
              <a:buChar char="-"/>
            </a:pPr>
            <a:r>
              <a:rPr lang="pl-PL" sz="1800">
                <a:solidFill>
                  <a:srgbClr val="206595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ostrych przedmiotów</a:t>
            </a:r>
            <a:endParaRPr sz="1800">
              <a:solidFill>
                <a:srgbClr val="206595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457200" marR="0" lvl="0" indent="-34290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206595"/>
              </a:buClr>
              <a:buSzPts val="1800"/>
              <a:buFont typeface="Montserrat Medium"/>
              <a:buChar char="-"/>
            </a:pPr>
            <a:r>
              <a:rPr lang="pl-PL" sz="1800">
                <a:solidFill>
                  <a:srgbClr val="206595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materiałów łatwopalnych</a:t>
            </a:r>
            <a:endParaRPr sz="1800">
              <a:solidFill>
                <a:srgbClr val="206595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457200" marR="0" lvl="0" indent="-34290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206595"/>
              </a:buClr>
              <a:buSzPts val="1800"/>
              <a:buFont typeface="Montserrat Medium"/>
              <a:buChar char="-"/>
            </a:pPr>
            <a:r>
              <a:rPr lang="pl-PL" sz="1800">
                <a:solidFill>
                  <a:srgbClr val="206595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materiałów pirotechnicznych</a:t>
            </a:r>
            <a:endParaRPr sz="1800">
              <a:solidFill>
                <a:srgbClr val="206595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457200" marR="0" lvl="0" indent="-34290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206595"/>
              </a:buClr>
              <a:buSzPts val="1800"/>
              <a:buFont typeface="Montserrat Medium"/>
              <a:buChar char="-"/>
            </a:pPr>
            <a:r>
              <a:rPr lang="pl-PL" sz="1800">
                <a:solidFill>
                  <a:srgbClr val="206595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broni (w tym także jej imitacji)</a:t>
            </a:r>
            <a:endParaRPr sz="1800">
              <a:solidFill>
                <a:srgbClr val="206595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895" name="Google Shape;895;p61"/>
          <p:cNvSpPr txBox="1"/>
          <p:nvPr/>
        </p:nvSpPr>
        <p:spPr>
          <a:xfrm>
            <a:off x="296903" y="829475"/>
            <a:ext cx="7498500" cy="76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Arial"/>
              <a:buNone/>
            </a:pPr>
            <a:r>
              <a:rPr lang="pl-PL" sz="2200" b="1">
                <a:solidFill>
                  <a:srgbClr val="206595"/>
                </a:solidFill>
                <a:latin typeface="Montserrat"/>
                <a:ea typeface="Montserrat"/>
                <a:cs typeface="Montserrat"/>
                <a:sym typeface="Montserrat"/>
              </a:rPr>
              <a:t>KONTROLA BEZPIECZEŃSTWA</a:t>
            </a:r>
            <a:endParaRPr sz="2200" b="1">
              <a:solidFill>
                <a:srgbClr val="206595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marR="0" lvl="0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6595"/>
              </a:buClr>
              <a:buSzPts val="2200"/>
              <a:buFont typeface="Montserrat"/>
              <a:buChar char="-"/>
            </a:pPr>
            <a:r>
              <a:rPr lang="pl-PL" sz="2200" b="1">
                <a:solidFill>
                  <a:srgbClr val="206595"/>
                </a:solidFill>
                <a:latin typeface="Montserrat"/>
                <a:ea typeface="Montserrat"/>
                <a:cs typeface="Montserrat"/>
                <a:sym typeface="Montserrat"/>
              </a:rPr>
              <a:t>WSKAZÓWKI</a:t>
            </a:r>
            <a:endParaRPr sz="2200" b="1">
              <a:solidFill>
                <a:srgbClr val="206595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0" name="Google Shape;900;p62"/>
          <p:cNvSpPr/>
          <p:nvPr/>
        </p:nvSpPr>
        <p:spPr>
          <a:xfrm rot="2578233">
            <a:off x="11431246" y="4841993"/>
            <a:ext cx="353422" cy="154531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01" name="Google Shape;901;p62"/>
          <p:cNvSpPr/>
          <p:nvPr/>
        </p:nvSpPr>
        <p:spPr>
          <a:xfrm rot="-2578233">
            <a:off x="10956233" y="4842104"/>
            <a:ext cx="353422" cy="154531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02" name="Google Shape;902;p6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881200" y="829475"/>
            <a:ext cx="6139799" cy="4604849"/>
          </a:xfrm>
          <a:prstGeom prst="rect">
            <a:avLst/>
          </a:prstGeom>
          <a:noFill/>
          <a:ln>
            <a:noFill/>
          </a:ln>
        </p:spPr>
      </p:pic>
      <p:sp>
        <p:nvSpPr>
          <p:cNvPr id="903" name="Google Shape;903;p62"/>
          <p:cNvSpPr txBox="1"/>
          <p:nvPr/>
        </p:nvSpPr>
        <p:spPr>
          <a:xfrm>
            <a:off x="421500" y="1796850"/>
            <a:ext cx="5459700" cy="28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40000"/>
              </a:lnSpc>
              <a:spcBef>
                <a:spcPts val="1400"/>
              </a:spcBef>
              <a:spcAft>
                <a:spcPts val="0"/>
              </a:spcAft>
              <a:buNone/>
            </a:pPr>
            <a:r>
              <a:rPr lang="pl-PL" sz="1800">
                <a:solidFill>
                  <a:srgbClr val="206595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Przypomnij grupie, że przy kontroli bezpieczeństwa nie można posiadać płynów powyżej 100ml, w związku z czym wszelkie napoje należy spożyć przed kontrolą bezpieczeństwa.</a:t>
            </a:r>
            <a:endParaRPr sz="1800">
              <a:solidFill>
                <a:srgbClr val="206595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0" marR="0" lvl="0" indent="0" algn="l" rtl="0">
              <a:lnSpc>
                <a:spcPct val="140000"/>
              </a:lnSpc>
              <a:spcBef>
                <a:spcPts val="1400"/>
              </a:spcBef>
              <a:spcAft>
                <a:spcPts val="0"/>
              </a:spcAft>
              <a:buNone/>
            </a:pPr>
            <a:r>
              <a:rPr lang="pl-PL" sz="1800">
                <a:solidFill>
                  <a:srgbClr val="206595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Napoje na podróż samolotem można zakupić w strefie odlotów.</a:t>
            </a:r>
            <a:endParaRPr sz="1800">
              <a:solidFill>
                <a:srgbClr val="206595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904" name="Google Shape;904;p62"/>
          <p:cNvSpPr txBox="1"/>
          <p:nvPr/>
        </p:nvSpPr>
        <p:spPr>
          <a:xfrm>
            <a:off x="296903" y="829475"/>
            <a:ext cx="7498500" cy="76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Arial"/>
              <a:buNone/>
            </a:pPr>
            <a:r>
              <a:rPr lang="pl-PL" sz="2200" b="1">
                <a:solidFill>
                  <a:srgbClr val="206595"/>
                </a:solidFill>
                <a:latin typeface="Montserrat"/>
                <a:ea typeface="Montserrat"/>
                <a:cs typeface="Montserrat"/>
                <a:sym typeface="Montserrat"/>
              </a:rPr>
              <a:t>KONTROLA BEZPIECZEŃSTWA</a:t>
            </a:r>
            <a:endParaRPr sz="2200" b="1">
              <a:solidFill>
                <a:srgbClr val="206595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marR="0" lvl="0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6595"/>
              </a:buClr>
              <a:buSzPts val="2200"/>
              <a:buFont typeface="Montserrat"/>
              <a:buChar char="-"/>
            </a:pPr>
            <a:r>
              <a:rPr lang="pl-PL" sz="2200" b="1">
                <a:solidFill>
                  <a:srgbClr val="206595"/>
                </a:solidFill>
                <a:latin typeface="Montserrat"/>
                <a:ea typeface="Montserrat"/>
                <a:cs typeface="Montserrat"/>
                <a:sym typeface="Montserrat"/>
              </a:rPr>
              <a:t>WSKAZÓWKI</a:t>
            </a:r>
            <a:endParaRPr sz="2200" b="1">
              <a:solidFill>
                <a:srgbClr val="206595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9" name="Google Shape;909;p64"/>
          <p:cNvSpPr/>
          <p:nvPr/>
        </p:nvSpPr>
        <p:spPr>
          <a:xfrm rot="2578233">
            <a:off x="11431246" y="4841993"/>
            <a:ext cx="353422" cy="154531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10" name="Google Shape;910;p64"/>
          <p:cNvSpPr/>
          <p:nvPr/>
        </p:nvSpPr>
        <p:spPr>
          <a:xfrm rot="-2578233">
            <a:off x="10956233" y="4842104"/>
            <a:ext cx="353422" cy="154531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11" name="Google Shape;911;p6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364650" y="776824"/>
            <a:ext cx="5285751" cy="5391216"/>
          </a:xfrm>
          <a:prstGeom prst="rect">
            <a:avLst/>
          </a:prstGeom>
          <a:noFill/>
          <a:ln>
            <a:noFill/>
          </a:ln>
        </p:spPr>
      </p:pic>
      <p:sp>
        <p:nvSpPr>
          <p:cNvPr id="912" name="Google Shape;912;p64"/>
          <p:cNvSpPr txBox="1"/>
          <p:nvPr/>
        </p:nvSpPr>
        <p:spPr>
          <a:xfrm>
            <a:off x="421500" y="1796850"/>
            <a:ext cx="5459700" cy="7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40000"/>
              </a:lnSpc>
              <a:spcBef>
                <a:spcPts val="1400"/>
              </a:spcBef>
              <a:spcAft>
                <a:spcPts val="0"/>
              </a:spcAft>
              <a:buNone/>
            </a:pPr>
            <a:r>
              <a:rPr lang="pl-PL" sz="1800">
                <a:solidFill>
                  <a:srgbClr val="206595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Przy pakowaniu bagażu podręcznego warto wiedzieć co jest uznawane za płyn na co nie.</a:t>
            </a:r>
            <a:endParaRPr sz="1800">
              <a:solidFill>
                <a:srgbClr val="206595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913" name="Google Shape;913;p64"/>
          <p:cNvSpPr txBox="1"/>
          <p:nvPr/>
        </p:nvSpPr>
        <p:spPr>
          <a:xfrm>
            <a:off x="296903" y="829475"/>
            <a:ext cx="7498500" cy="76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Arial"/>
              <a:buNone/>
            </a:pPr>
            <a:r>
              <a:rPr lang="pl-PL" sz="2200" b="1">
                <a:solidFill>
                  <a:srgbClr val="206595"/>
                </a:solidFill>
                <a:latin typeface="Montserrat"/>
                <a:ea typeface="Montserrat"/>
                <a:cs typeface="Montserrat"/>
                <a:sym typeface="Montserrat"/>
              </a:rPr>
              <a:t>KONTROLA BEZPIECZEŃSTWA</a:t>
            </a:r>
            <a:endParaRPr sz="2200" b="1">
              <a:solidFill>
                <a:srgbClr val="206595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marR="0" lvl="0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6595"/>
              </a:buClr>
              <a:buSzPts val="2200"/>
              <a:buFont typeface="Montserrat"/>
              <a:buChar char="-"/>
            </a:pPr>
            <a:r>
              <a:rPr lang="pl-PL" sz="2200" b="1">
                <a:solidFill>
                  <a:srgbClr val="206595"/>
                </a:solidFill>
                <a:latin typeface="Montserrat"/>
                <a:ea typeface="Montserrat"/>
                <a:cs typeface="Montserrat"/>
                <a:sym typeface="Montserrat"/>
              </a:rPr>
              <a:t>WSKAZÓWKI</a:t>
            </a:r>
            <a:endParaRPr sz="2200" b="1">
              <a:solidFill>
                <a:srgbClr val="206595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8" name="Google Shape;918;p65"/>
          <p:cNvSpPr/>
          <p:nvPr/>
        </p:nvSpPr>
        <p:spPr>
          <a:xfrm rot="2578233">
            <a:off x="11431246" y="4841993"/>
            <a:ext cx="353422" cy="154531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19" name="Google Shape;919;p65"/>
          <p:cNvSpPr/>
          <p:nvPr/>
        </p:nvSpPr>
        <p:spPr>
          <a:xfrm rot="-2578233">
            <a:off x="10956233" y="4842104"/>
            <a:ext cx="353422" cy="154531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21" name="Google Shape;921;p65"/>
          <p:cNvPicPr preferRelativeResize="0"/>
          <p:nvPr/>
        </p:nvPicPr>
        <p:blipFill rotWithShape="1">
          <a:blip r:embed="rId3">
            <a:alphaModFix/>
          </a:blip>
          <a:srcRect t="70083"/>
          <a:stretch/>
        </p:blipFill>
        <p:spPr>
          <a:xfrm>
            <a:off x="6095999" y="1044875"/>
            <a:ext cx="5799097" cy="3435685"/>
          </a:xfrm>
          <a:prstGeom prst="rect">
            <a:avLst/>
          </a:prstGeom>
          <a:noFill/>
          <a:ln>
            <a:noFill/>
          </a:ln>
        </p:spPr>
      </p:pic>
      <p:sp>
        <p:nvSpPr>
          <p:cNvPr id="922" name="Google Shape;922;p65"/>
          <p:cNvSpPr txBox="1"/>
          <p:nvPr/>
        </p:nvSpPr>
        <p:spPr>
          <a:xfrm>
            <a:off x="421500" y="1796850"/>
            <a:ext cx="5459700" cy="36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lnSpc>
                <a:spcPct val="140000"/>
              </a:lnSpc>
              <a:spcBef>
                <a:spcPts val="1400"/>
              </a:spcBef>
              <a:spcAft>
                <a:spcPts val="0"/>
              </a:spcAft>
              <a:buNone/>
            </a:pPr>
            <a:r>
              <a:rPr lang="pl-PL" sz="1800">
                <a:solidFill>
                  <a:srgbClr val="206595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Sprawdź na tablicach informacyjnych, do której bramki należy się udać.</a:t>
            </a:r>
            <a:endParaRPr sz="1800">
              <a:solidFill>
                <a:srgbClr val="206595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0" lvl="0" indent="0" algn="l" rtl="0">
              <a:lnSpc>
                <a:spcPct val="140000"/>
              </a:lnSpc>
              <a:spcBef>
                <a:spcPts val="1400"/>
              </a:spcBef>
              <a:spcAft>
                <a:spcPts val="0"/>
              </a:spcAft>
              <a:buNone/>
            </a:pPr>
            <a:r>
              <a:rPr lang="pl-PL" sz="1800">
                <a:solidFill>
                  <a:srgbClr val="206595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Kontroluj grupę, wyznacz konkretną godzinę zbiórki pod bramką.</a:t>
            </a:r>
            <a:endParaRPr sz="1800">
              <a:solidFill>
                <a:srgbClr val="206595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0" lvl="0" indent="0" algn="l" rtl="0">
              <a:lnSpc>
                <a:spcPct val="140000"/>
              </a:lnSpc>
              <a:spcBef>
                <a:spcPts val="1400"/>
              </a:spcBef>
              <a:spcAft>
                <a:spcPts val="0"/>
              </a:spcAft>
              <a:buNone/>
            </a:pPr>
            <a:r>
              <a:rPr lang="pl-PL" sz="1800">
                <a:solidFill>
                  <a:srgbClr val="206595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Przypomnij o konieczności przygotowania dokumentów: karty pokładowej i dokumentu tożsamości.</a:t>
            </a:r>
            <a:endParaRPr sz="1800">
              <a:solidFill>
                <a:srgbClr val="206595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0" lvl="0" indent="0" algn="l" rtl="0">
              <a:lnSpc>
                <a:spcPct val="140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800">
              <a:solidFill>
                <a:srgbClr val="206595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923" name="Google Shape;923;p65"/>
          <p:cNvSpPr txBox="1"/>
          <p:nvPr/>
        </p:nvSpPr>
        <p:spPr>
          <a:xfrm>
            <a:off x="296903" y="829475"/>
            <a:ext cx="7498500" cy="43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sz="2200" b="1">
                <a:solidFill>
                  <a:srgbClr val="206595"/>
                </a:solidFill>
                <a:latin typeface="Montserrat"/>
                <a:ea typeface="Montserrat"/>
                <a:cs typeface="Montserrat"/>
                <a:sym typeface="Montserrat"/>
              </a:rPr>
              <a:t>STREFA ODLOTÓW</a:t>
            </a:r>
            <a:endParaRPr sz="2200" b="1">
              <a:solidFill>
                <a:srgbClr val="206595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8" name="Google Shape;928;p68"/>
          <p:cNvSpPr/>
          <p:nvPr/>
        </p:nvSpPr>
        <p:spPr>
          <a:xfrm rot="2578233">
            <a:off x="11431246" y="4841993"/>
            <a:ext cx="353422" cy="154531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29" name="Google Shape;929;p68"/>
          <p:cNvSpPr/>
          <p:nvPr/>
        </p:nvSpPr>
        <p:spPr>
          <a:xfrm rot="-2578233">
            <a:off x="10956233" y="4842104"/>
            <a:ext cx="353422" cy="154531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30" name="Google Shape;930;p68"/>
          <p:cNvPicPr preferRelativeResize="0"/>
          <p:nvPr/>
        </p:nvPicPr>
        <p:blipFill rotWithShape="1">
          <a:blip r:embed="rId3">
            <a:alphaModFix/>
          </a:blip>
          <a:srcRect t="3478" b="8422"/>
          <a:stretch/>
        </p:blipFill>
        <p:spPr>
          <a:xfrm>
            <a:off x="120625" y="107000"/>
            <a:ext cx="5749600" cy="5470400"/>
          </a:xfrm>
          <a:prstGeom prst="rect">
            <a:avLst/>
          </a:prstGeom>
          <a:noFill/>
          <a:ln>
            <a:noFill/>
          </a:ln>
        </p:spPr>
      </p:pic>
      <p:sp>
        <p:nvSpPr>
          <p:cNvPr id="931" name="Google Shape;931;p68"/>
          <p:cNvSpPr txBox="1"/>
          <p:nvPr/>
        </p:nvSpPr>
        <p:spPr>
          <a:xfrm>
            <a:off x="6243400" y="1954000"/>
            <a:ext cx="5459700" cy="401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lnSpc>
                <a:spcPct val="140000"/>
              </a:lnSpc>
              <a:spcBef>
                <a:spcPts val="1400"/>
              </a:spcBef>
              <a:spcAft>
                <a:spcPts val="0"/>
              </a:spcAft>
              <a:buNone/>
            </a:pPr>
            <a:r>
              <a:rPr lang="pl-PL" sz="1800">
                <a:solidFill>
                  <a:srgbClr val="206595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Po wylądowaniu udaj się do strefy odbioru bagażu i poczekaj aż każdy z uczestników odbierze swój bagaż.</a:t>
            </a:r>
            <a:endParaRPr sz="1800">
              <a:solidFill>
                <a:srgbClr val="206595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0" lvl="0" indent="0" algn="l" rtl="0">
              <a:lnSpc>
                <a:spcPct val="140000"/>
              </a:lnSpc>
              <a:spcBef>
                <a:spcPts val="1400"/>
              </a:spcBef>
              <a:spcAft>
                <a:spcPts val="0"/>
              </a:spcAft>
              <a:buNone/>
            </a:pPr>
            <a:r>
              <a:rPr lang="pl-PL" sz="1800">
                <a:solidFill>
                  <a:srgbClr val="206595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Sprawdźcie bagaże pod względem uszkodzeń. Jeżeli to konieczne należy złożyć na lotnisku reklamację.</a:t>
            </a:r>
            <a:endParaRPr sz="1800">
              <a:solidFill>
                <a:srgbClr val="206595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0" lvl="0" indent="0" algn="l" rtl="0">
              <a:lnSpc>
                <a:spcPct val="140000"/>
              </a:lnSpc>
              <a:spcBef>
                <a:spcPts val="1400"/>
              </a:spcBef>
              <a:spcAft>
                <a:spcPts val="0"/>
              </a:spcAft>
              <a:buNone/>
            </a:pPr>
            <a:r>
              <a:rPr lang="pl-PL" sz="1800">
                <a:solidFill>
                  <a:srgbClr val="206595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W przypadku zagubienia bagażu należy poprosić o pomoc na lotnisku.</a:t>
            </a:r>
            <a:endParaRPr sz="1800">
              <a:solidFill>
                <a:srgbClr val="206595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0" lvl="0" indent="0" algn="l" rtl="0">
              <a:lnSpc>
                <a:spcPct val="140000"/>
              </a:lnSpc>
              <a:spcBef>
                <a:spcPts val="1400"/>
              </a:spcBef>
              <a:spcAft>
                <a:spcPts val="0"/>
              </a:spcAft>
              <a:buNone/>
            </a:pPr>
            <a:endParaRPr sz="1800">
              <a:solidFill>
                <a:srgbClr val="206595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932" name="Google Shape;932;p68"/>
          <p:cNvSpPr txBox="1"/>
          <p:nvPr/>
        </p:nvSpPr>
        <p:spPr>
          <a:xfrm>
            <a:off x="6118803" y="986625"/>
            <a:ext cx="7498500" cy="43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sz="2200" b="1">
                <a:solidFill>
                  <a:srgbClr val="206595"/>
                </a:solidFill>
                <a:latin typeface="Montserrat"/>
                <a:ea typeface="Montserrat"/>
                <a:cs typeface="Montserrat"/>
                <a:sym typeface="Montserrat"/>
              </a:rPr>
              <a:t>ODBIÓR BAGAŻU</a:t>
            </a:r>
            <a:endParaRPr sz="2200" b="1">
              <a:solidFill>
                <a:srgbClr val="206595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7" name="Google Shape;937;g137b884ce38_2_7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19275" y="322968"/>
            <a:ext cx="6852494" cy="1174104"/>
          </a:xfrm>
          <a:prstGeom prst="rect">
            <a:avLst/>
          </a:prstGeom>
          <a:noFill/>
          <a:ln>
            <a:noFill/>
          </a:ln>
        </p:spPr>
      </p:pic>
      <p:sp>
        <p:nvSpPr>
          <p:cNvPr id="938" name="Google Shape;938;g137b884ce38_2_72"/>
          <p:cNvSpPr txBox="1"/>
          <p:nvPr/>
        </p:nvSpPr>
        <p:spPr>
          <a:xfrm>
            <a:off x="319275" y="2009875"/>
            <a:ext cx="7890600" cy="233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-PL" sz="4000" b="1">
                <a:solidFill>
                  <a:srgbClr val="206595"/>
                </a:solidFill>
                <a:latin typeface="Montserrat"/>
                <a:ea typeface="Montserrat"/>
                <a:cs typeface="Montserrat"/>
                <a:sym typeface="Montserrat"/>
              </a:rPr>
              <a:t>PIERWSZA POMOC</a:t>
            </a:r>
            <a:endParaRPr sz="4000" b="1" i="0" u="none" strike="noStrike" cap="none">
              <a:solidFill>
                <a:srgbClr val="206595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9600"/>
              <a:buFont typeface="Arial"/>
              <a:buNone/>
            </a:pPr>
            <a:endParaRPr sz="9600" b="0" i="0" u="none" strike="noStrike" cap="none">
              <a:solidFill>
                <a:srgbClr val="0E468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39" name="Google Shape;939;g137b884ce38_2_72"/>
          <p:cNvSpPr txBox="1"/>
          <p:nvPr/>
        </p:nvSpPr>
        <p:spPr>
          <a:xfrm>
            <a:off x="319275" y="3487675"/>
            <a:ext cx="7994700" cy="8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pl-PL" sz="2500">
                <a:solidFill>
                  <a:srgbClr val="0E468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wskazówki dotyczące bezpieczeństwa grupy w trakcie mobilności </a:t>
            </a:r>
            <a:endParaRPr sz="2300" b="0" i="0" u="none" strike="noStrike" cap="none">
              <a:solidFill>
                <a:srgbClr val="FF0000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4" name="Google Shape;944;p127"/>
          <p:cNvSpPr/>
          <p:nvPr/>
        </p:nvSpPr>
        <p:spPr>
          <a:xfrm rot="2580000">
            <a:off x="11431117" y="4841997"/>
            <a:ext cx="353391" cy="154609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45" name="Google Shape;945;p127"/>
          <p:cNvSpPr/>
          <p:nvPr/>
        </p:nvSpPr>
        <p:spPr>
          <a:xfrm rot="-2580000">
            <a:off x="10956247" y="4841996"/>
            <a:ext cx="353391" cy="154609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46" name="Google Shape;946;p127"/>
          <p:cNvSpPr txBox="1"/>
          <p:nvPr/>
        </p:nvSpPr>
        <p:spPr>
          <a:xfrm>
            <a:off x="1119016" y="3812076"/>
            <a:ext cx="9831978" cy="3706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endParaRPr sz="4400" b="1" i="0" u="none" strike="noStrike" cap="none">
              <a:solidFill>
                <a:srgbClr val="000000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947" name="Google Shape;947;p127"/>
          <p:cNvSpPr txBox="1"/>
          <p:nvPr/>
        </p:nvSpPr>
        <p:spPr>
          <a:xfrm>
            <a:off x="914401" y="1219199"/>
            <a:ext cx="9479700" cy="43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600"/>
              <a:buFont typeface="Arial"/>
              <a:buNone/>
            </a:pPr>
            <a:r>
              <a:rPr lang="pl-PL" sz="2200" b="1" u="none" strike="noStrike" cap="none">
                <a:solidFill>
                  <a:srgbClr val="206595"/>
                </a:solidFill>
                <a:latin typeface="Montserrat"/>
                <a:ea typeface="Montserrat"/>
                <a:cs typeface="Montserrat"/>
                <a:sym typeface="Montserrat"/>
              </a:rPr>
              <a:t>112: </a:t>
            </a:r>
            <a:r>
              <a:rPr lang="pl-PL" sz="2200" b="1">
                <a:solidFill>
                  <a:srgbClr val="206595"/>
                </a:solidFill>
                <a:latin typeface="Montserrat"/>
                <a:ea typeface="Montserrat"/>
                <a:cs typeface="Montserrat"/>
                <a:sym typeface="Montserrat"/>
              </a:rPr>
              <a:t>jeden numer alarmowy w całej UE</a:t>
            </a:r>
            <a:endParaRPr sz="2200" b="1" u="none" strike="noStrike" cap="none">
              <a:solidFill>
                <a:srgbClr val="206595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948" name="Google Shape;948;p127"/>
          <p:cNvSpPr txBox="1"/>
          <p:nvPr/>
        </p:nvSpPr>
        <p:spPr>
          <a:xfrm>
            <a:off x="914400" y="2521850"/>
            <a:ext cx="6367800" cy="228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l-PL" sz="1800">
                <a:solidFill>
                  <a:srgbClr val="206595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112 to europejski numer alarmowy, który umożliwia bezpłatne nawiązanie połączenia z telefonu stacjonarnego lub komórkowego w całej UE. </a:t>
            </a:r>
            <a:endParaRPr sz="1800">
              <a:solidFill>
                <a:srgbClr val="206595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1800">
              <a:solidFill>
                <a:srgbClr val="206595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l-PL" sz="1800">
                <a:solidFill>
                  <a:srgbClr val="206595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Dyspozytor przekieruje połączenie bezpośrednio do służb ratunkowych - policji, karetki pogotowia lub straży pożarnej</a:t>
            </a:r>
            <a:endParaRPr sz="1800" b="0" u="none" strike="noStrike" cap="none">
              <a:solidFill>
                <a:srgbClr val="206595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pic>
        <p:nvPicPr>
          <p:cNvPr id="949" name="Google Shape;949;p127" descr="Gorąca Linia Telefonu 3d Ikona Ilustracji - Illustration of klawiatura,  studio: 4011464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30111" y="2115749"/>
            <a:ext cx="3820888" cy="2850500"/>
          </a:xfrm>
          <a:prstGeom prst="rect">
            <a:avLst/>
          </a:prstGeom>
          <a:noFill/>
          <a:ln>
            <a:noFill/>
          </a:ln>
        </p:spPr>
      </p:pic>
      <p:sp>
        <p:nvSpPr>
          <p:cNvPr id="950" name="Google Shape;950;p127"/>
          <p:cNvSpPr txBox="1"/>
          <p:nvPr/>
        </p:nvSpPr>
        <p:spPr>
          <a:xfrm>
            <a:off x="7674425" y="5021050"/>
            <a:ext cx="27198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pl-PL" sz="800" b="0" i="1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pl.dreamstime.com/zdj%C4%99cia-stock-pomoc-telefonu-d-ikona-image40115573</a:t>
            </a:r>
            <a:endParaRPr sz="800" b="0" i="1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5" name="Google Shape;955;p128"/>
          <p:cNvSpPr txBox="1"/>
          <p:nvPr/>
        </p:nvSpPr>
        <p:spPr>
          <a:xfrm>
            <a:off x="690275" y="761150"/>
            <a:ext cx="10290600" cy="82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-PL" sz="2200" b="1">
                <a:solidFill>
                  <a:srgbClr val="206595"/>
                </a:solidFill>
                <a:latin typeface="Montserrat"/>
                <a:ea typeface="Montserrat"/>
                <a:cs typeface="Montserrat"/>
                <a:sym typeface="Montserrat"/>
              </a:rPr>
              <a:t>Pamiętaj!</a:t>
            </a:r>
            <a:endParaRPr sz="2200" b="1">
              <a:solidFill>
                <a:srgbClr val="206595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-PL" sz="2200" b="1">
                <a:solidFill>
                  <a:srgbClr val="206595"/>
                </a:solidFill>
                <a:latin typeface="Montserrat"/>
                <a:ea typeface="Montserrat"/>
                <a:cs typeface="Montserrat"/>
                <a:sym typeface="Montserrat"/>
              </a:rPr>
              <a:t>Przed wyjazdem zbierz informacje o stanie zdrowia swoich uczniów</a:t>
            </a:r>
            <a:endParaRPr sz="2200" b="1">
              <a:solidFill>
                <a:srgbClr val="206595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956" name="Google Shape;956;p128"/>
          <p:cNvSpPr txBox="1"/>
          <p:nvPr/>
        </p:nvSpPr>
        <p:spPr>
          <a:xfrm>
            <a:off x="729757" y="2075068"/>
            <a:ext cx="4921500" cy="259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476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06595"/>
              </a:buClr>
              <a:buSzPts val="1800"/>
              <a:buFont typeface="Montserrat Medium"/>
              <a:buChar char="•"/>
            </a:pPr>
            <a:r>
              <a:rPr lang="pl-PL" sz="1800">
                <a:solidFill>
                  <a:srgbClr val="206595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Wywiad z rodzicami i uczniami</a:t>
            </a:r>
            <a:endParaRPr sz="1800">
              <a:solidFill>
                <a:srgbClr val="206595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285750" marR="0" lvl="0" indent="-2476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06595"/>
              </a:buClr>
              <a:buSzPts val="1800"/>
              <a:buFont typeface="Montserrat Medium"/>
              <a:buChar char="•"/>
            </a:pPr>
            <a:r>
              <a:rPr lang="pl-PL" sz="1800">
                <a:solidFill>
                  <a:srgbClr val="206595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Dowiedz się, czy mają choroby przewlekłe i jakich leków używają</a:t>
            </a:r>
            <a:endParaRPr sz="1800">
              <a:solidFill>
                <a:srgbClr val="206595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285750" marR="0" lvl="0" indent="-2476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06595"/>
              </a:buClr>
              <a:buSzPts val="1800"/>
              <a:buFont typeface="Montserrat Medium"/>
              <a:buChar char="•"/>
            </a:pPr>
            <a:r>
              <a:rPr lang="pl-PL" sz="1800">
                <a:solidFill>
                  <a:srgbClr val="206595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Dowiedz się, jak reagować </a:t>
            </a:r>
            <a:br>
              <a:rPr lang="pl-PL" sz="1800">
                <a:solidFill>
                  <a:srgbClr val="206595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</a:br>
            <a:r>
              <a:rPr lang="pl-PL" sz="1800">
                <a:solidFill>
                  <a:srgbClr val="206595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w przypadku pogorszenia stanu zdrowia ucznia</a:t>
            </a:r>
            <a:endParaRPr sz="1800">
              <a:solidFill>
                <a:srgbClr val="206595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285750" marR="0" lvl="0" indent="-2476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06595"/>
              </a:buClr>
              <a:buSzPts val="1800"/>
              <a:buFont typeface="Montserrat Medium"/>
              <a:buChar char="•"/>
            </a:pPr>
            <a:r>
              <a:rPr lang="pl-PL" sz="1800">
                <a:solidFill>
                  <a:srgbClr val="206595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Zbierz numery telefonów rodziców</a:t>
            </a:r>
            <a:endParaRPr sz="1800">
              <a:solidFill>
                <a:srgbClr val="206595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206595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pic>
        <p:nvPicPr>
          <p:cNvPr id="957" name="Google Shape;957;p128" descr="Jak udzielać informacji o stanie zdrowia pacjenta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988423" y="2075068"/>
            <a:ext cx="5068233" cy="2850881"/>
          </a:xfrm>
          <a:prstGeom prst="rect">
            <a:avLst/>
          </a:prstGeom>
          <a:noFill/>
          <a:ln>
            <a:noFill/>
          </a:ln>
        </p:spPr>
      </p:pic>
      <p:sp>
        <p:nvSpPr>
          <p:cNvPr id="958" name="Google Shape;958;p128"/>
          <p:cNvSpPr txBox="1"/>
          <p:nvPr/>
        </p:nvSpPr>
        <p:spPr>
          <a:xfrm>
            <a:off x="5988425" y="4925950"/>
            <a:ext cx="43665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pl-PL" sz="800" b="0" i="1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prostetorodo.pl/tag/udzielanie-informacji-na-temat-stanu-zdrowia/</a:t>
            </a:r>
            <a:endParaRPr sz="800" b="0" i="1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33"/>
          <p:cNvSpPr txBox="1"/>
          <p:nvPr/>
        </p:nvSpPr>
        <p:spPr>
          <a:xfrm>
            <a:off x="217975" y="1189800"/>
            <a:ext cx="11349000" cy="9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40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0E468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0" name="Google Shape;290;p33"/>
          <p:cNvSpPr/>
          <p:nvPr/>
        </p:nvSpPr>
        <p:spPr>
          <a:xfrm rot="2580000">
            <a:off x="11431117" y="4841997"/>
            <a:ext cx="353391" cy="154609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1" name="Google Shape;291;p33"/>
          <p:cNvSpPr/>
          <p:nvPr/>
        </p:nvSpPr>
        <p:spPr>
          <a:xfrm rot="-2580000">
            <a:off x="10956247" y="4841996"/>
            <a:ext cx="353391" cy="154609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2" name="Google Shape;292;p33"/>
          <p:cNvSpPr txBox="1"/>
          <p:nvPr/>
        </p:nvSpPr>
        <p:spPr>
          <a:xfrm>
            <a:off x="217975" y="22672"/>
            <a:ext cx="6748800" cy="8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pl-PL" sz="2400" b="1">
                <a:solidFill>
                  <a:srgbClr val="206595"/>
                </a:solidFill>
                <a:latin typeface="Montserrat"/>
                <a:ea typeface="Montserrat"/>
                <a:cs typeface="Montserrat"/>
                <a:sym typeface="Montserrat"/>
              </a:rPr>
              <a:t>FINANSOWANIE - CO ONO OZNACZA W PRAKTYCE?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93" name="Google Shape;293;p3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68116" y="2117460"/>
            <a:ext cx="7055768" cy="20154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3" name="Google Shape;963;p129"/>
          <p:cNvSpPr txBox="1"/>
          <p:nvPr/>
        </p:nvSpPr>
        <p:spPr>
          <a:xfrm>
            <a:off x="1041127" y="1648562"/>
            <a:ext cx="9790475" cy="52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endParaRPr sz="4400" b="1" i="0" u="none" strike="noStrike" cap="none">
              <a:solidFill>
                <a:srgbClr val="000000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964" name="Google Shape;964;p129"/>
          <p:cNvSpPr txBox="1"/>
          <p:nvPr/>
        </p:nvSpPr>
        <p:spPr>
          <a:xfrm>
            <a:off x="740780" y="966952"/>
            <a:ext cx="10880100" cy="43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600"/>
              <a:buFont typeface="Arial"/>
              <a:buNone/>
            </a:pPr>
            <a:r>
              <a:rPr lang="pl-PL" sz="2200" b="1">
                <a:solidFill>
                  <a:srgbClr val="206595"/>
                </a:solidFill>
                <a:latin typeface="Montserrat"/>
                <a:ea typeface="Montserrat"/>
                <a:cs typeface="Montserrat"/>
                <a:sym typeface="Montserrat"/>
              </a:rPr>
              <a:t>JEŚLI MUSISZ ZNALEŹĆ… APTEKĘ, SZPITAL, PRZYCHODNIĘ:</a:t>
            </a:r>
            <a:endParaRPr sz="2200" b="1" i="0" u="none" strike="noStrike" cap="none">
              <a:solidFill>
                <a:srgbClr val="206595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965" name="Google Shape;965;p129"/>
          <p:cNvSpPr txBox="1"/>
          <p:nvPr/>
        </p:nvSpPr>
        <p:spPr>
          <a:xfrm>
            <a:off x="740780" y="2589299"/>
            <a:ext cx="4661400" cy="132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800"/>
              <a:buFont typeface="Arial"/>
              <a:buNone/>
            </a:pPr>
            <a:r>
              <a:rPr lang="pl-PL" sz="1800" b="1" i="1">
                <a:solidFill>
                  <a:srgbClr val="206595"/>
                </a:solidFill>
                <a:latin typeface="Montserrat"/>
                <a:ea typeface="Montserrat"/>
                <a:cs typeface="Montserrat"/>
                <a:sym typeface="Montserrat"/>
              </a:rPr>
              <a:t>Użyj aplikacji</a:t>
            </a:r>
            <a:endParaRPr sz="1800" b="1" i="1" u="none" strike="noStrike" cap="none">
              <a:solidFill>
                <a:srgbClr val="206595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1800" b="0" i="1" u="none" strike="noStrike" cap="none">
              <a:solidFill>
                <a:srgbClr val="206595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800"/>
              <a:buFont typeface="Arial"/>
              <a:buNone/>
            </a:pPr>
            <a:r>
              <a:rPr lang="pl-PL" sz="1800" b="0" i="1" u="none" strike="noStrike" cap="none">
                <a:solidFill>
                  <a:srgbClr val="206595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www.google.pl/maps</a:t>
            </a:r>
            <a:endParaRPr sz="1800" b="0" i="0" u="none" strike="noStrike" cap="none">
              <a:solidFill>
                <a:srgbClr val="206595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66" name="Google Shape;966;p1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705264" y="2204541"/>
            <a:ext cx="2904116" cy="26100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1" name="Google Shape;971;p130"/>
          <p:cNvSpPr txBox="1"/>
          <p:nvPr/>
        </p:nvSpPr>
        <p:spPr>
          <a:xfrm>
            <a:off x="1500052" y="1667559"/>
            <a:ext cx="3776141" cy="5758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endParaRPr sz="4400" b="1" i="0" u="none" strike="noStrike" cap="none">
              <a:solidFill>
                <a:srgbClr val="000000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972" name="Google Shape;972;p130"/>
          <p:cNvSpPr txBox="1"/>
          <p:nvPr/>
        </p:nvSpPr>
        <p:spPr>
          <a:xfrm>
            <a:off x="1261241" y="1566040"/>
            <a:ext cx="4687614" cy="5150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73" name="Google Shape;973;p130" descr="Korona Hotel Wroclaw Market Square"/>
          <p:cNvSpPr/>
          <p:nvPr/>
        </p:nvSpPr>
        <p:spPr>
          <a:xfrm>
            <a:off x="155575" y="-769938"/>
            <a:ext cx="2857500" cy="16097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74" name="Google Shape;974;p130" descr="Wrocław - 7 największych atrakcji, co zobaczyć, przewodnik - Podróże"/>
          <p:cNvSpPr/>
          <p:nvPr/>
        </p:nvSpPr>
        <p:spPr>
          <a:xfrm>
            <a:off x="155575" y="-769938"/>
            <a:ext cx="2847975" cy="16097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75" name="Google Shape;975;p1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763864" y="2683222"/>
            <a:ext cx="3507817" cy="2334293"/>
          </a:xfrm>
          <a:prstGeom prst="rect">
            <a:avLst/>
          </a:prstGeom>
          <a:noFill/>
          <a:ln>
            <a:noFill/>
          </a:ln>
        </p:spPr>
      </p:pic>
      <p:sp>
        <p:nvSpPr>
          <p:cNvPr id="976" name="Google Shape;976;p130"/>
          <p:cNvSpPr txBox="1"/>
          <p:nvPr/>
        </p:nvSpPr>
        <p:spPr>
          <a:xfrm>
            <a:off x="1041127" y="1648562"/>
            <a:ext cx="9790500" cy="5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endParaRPr sz="4400" b="1" i="0" u="none" strike="noStrike" cap="none">
              <a:solidFill>
                <a:srgbClr val="000000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977" name="Google Shape;977;p130"/>
          <p:cNvSpPr txBox="1"/>
          <p:nvPr/>
        </p:nvSpPr>
        <p:spPr>
          <a:xfrm>
            <a:off x="740780" y="966952"/>
            <a:ext cx="10880100" cy="76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600"/>
              <a:buFont typeface="Arial"/>
              <a:buNone/>
            </a:pPr>
            <a:r>
              <a:rPr lang="pl-PL" sz="2200" b="1">
                <a:solidFill>
                  <a:srgbClr val="206595"/>
                </a:solidFill>
                <a:latin typeface="Montserrat"/>
                <a:ea typeface="Montserrat"/>
                <a:cs typeface="Montserrat"/>
                <a:sym typeface="Montserrat"/>
              </a:rPr>
              <a:t>JEŚLI MASZ PROBLEM Z KOMUNIKACJĄ W JĘZYKU OBCYM, W SYTUACJI KRYZYSOWEJ…</a:t>
            </a:r>
            <a:endParaRPr sz="2200" b="1" i="0" u="none" strike="noStrike" cap="none">
              <a:solidFill>
                <a:srgbClr val="206595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978" name="Google Shape;978;p130"/>
          <p:cNvSpPr txBox="1"/>
          <p:nvPr/>
        </p:nvSpPr>
        <p:spPr>
          <a:xfrm>
            <a:off x="740780" y="2589299"/>
            <a:ext cx="4661400" cy="132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800"/>
              <a:buFont typeface="Arial"/>
              <a:buNone/>
            </a:pPr>
            <a:r>
              <a:rPr lang="pl-PL" sz="1800" b="1" i="1">
                <a:solidFill>
                  <a:srgbClr val="206595"/>
                </a:solidFill>
                <a:latin typeface="Montserrat"/>
                <a:ea typeface="Montserrat"/>
                <a:cs typeface="Montserrat"/>
                <a:sym typeface="Montserrat"/>
              </a:rPr>
              <a:t>Użyj aplikacji</a:t>
            </a:r>
            <a:endParaRPr sz="1800" b="1" i="1" u="none" strike="noStrike" cap="none">
              <a:solidFill>
                <a:srgbClr val="206595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1800" b="0" i="1" u="none" strike="noStrike" cap="none">
              <a:solidFill>
                <a:srgbClr val="206595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800"/>
              <a:buFont typeface="Arial"/>
              <a:buNone/>
            </a:pPr>
            <a:r>
              <a:rPr lang="pl-PL" sz="1800" i="1">
                <a:solidFill>
                  <a:srgbClr val="206595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translate.google.pl</a:t>
            </a:r>
            <a:endParaRPr sz="1800" b="0" i="0" u="none" strike="noStrike" cap="none">
              <a:solidFill>
                <a:srgbClr val="206595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" name="Google Shape;983;p131"/>
          <p:cNvSpPr/>
          <p:nvPr/>
        </p:nvSpPr>
        <p:spPr>
          <a:xfrm rot="2580000">
            <a:off x="11431117" y="4841997"/>
            <a:ext cx="353391" cy="154609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4" name="Google Shape;984;p131"/>
          <p:cNvSpPr/>
          <p:nvPr/>
        </p:nvSpPr>
        <p:spPr>
          <a:xfrm rot="-2580000">
            <a:off x="10956247" y="4841996"/>
            <a:ext cx="353391" cy="154609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5" name="Google Shape;985;p131"/>
          <p:cNvSpPr txBox="1"/>
          <p:nvPr/>
        </p:nvSpPr>
        <p:spPr>
          <a:xfrm>
            <a:off x="945341" y="1308716"/>
            <a:ext cx="8866861" cy="182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pl-PL" sz="4400" b="1" i="0" u="none" strike="noStrike" cap="none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6" name="Google Shape;986;p131"/>
          <p:cNvSpPr txBox="1"/>
          <p:nvPr/>
        </p:nvSpPr>
        <p:spPr>
          <a:xfrm>
            <a:off x="842740" y="794894"/>
            <a:ext cx="10080000" cy="120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-PL" sz="2200" b="1">
                <a:solidFill>
                  <a:srgbClr val="206595"/>
                </a:solidFill>
                <a:latin typeface="Montserrat"/>
                <a:ea typeface="Montserrat"/>
                <a:cs typeface="Montserrat"/>
                <a:sym typeface="Montserrat"/>
              </a:rPr>
              <a:t>Pamiętaj!</a:t>
            </a:r>
            <a:endParaRPr sz="2200" b="1">
              <a:solidFill>
                <a:srgbClr val="206595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-PL" sz="2200" b="1">
                <a:solidFill>
                  <a:srgbClr val="206595"/>
                </a:solidFill>
                <a:latin typeface="Montserrat"/>
                <a:ea typeface="Montserrat"/>
                <a:cs typeface="Montserrat"/>
                <a:sym typeface="Montserrat"/>
              </a:rPr>
              <a:t>Europejska Karta Ubezpieczenia Zdrowotnego (EKUZ)</a:t>
            </a:r>
            <a:endParaRPr sz="2200" b="1">
              <a:solidFill>
                <a:srgbClr val="206595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-PL" sz="2200" b="1">
                <a:solidFill>
                  <a:srgbClr val="206595"/>
                </a:solidFill>
                <a:latin typeface="Montserrat"/>
                <a:ea typeface="Montserrat"/>
                <a:cs typeface="Montserrat"/>
                <a:sym typeface="Montserrat"/>
              </a:rPr>
              <a:t>WAŻNE, ALE JAKO PODSTAWOWY DOKUMENT</a:t>
            </a:r>
            <a:endParaRPr sz="2200" b="1">
              <a:solidFill>
                <a:srgbClr val="206595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987" name="Google Shape;987;p13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470757" y="2092020"/>
            <a:ext cx="3109855" cy="2908787"/>
          </a:xfrm>
          <a:prstGeom prst="rect">
            <a:avLst/>
          </a:prstGeom>
          <a:noFill/>
          <a:ln>
            <a:noFill/>
          </a:ln>
        </p:spPr>
      </p:pic>
      <p:sp>
        <p:nvSpPr>
          <p:cNvPr id="988" name="Google Shape;988;p131"/>
          <p:cNvSpPr txBox="1"/>
          <p:nvPr/>
        </p:nvSpPr>
        <p:spPr>
          <a:xfrm>
            <a:off x="842738" y="2506773"/>
            <a:ext cx="7350300" cy="228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-PL" sz="1800">
                <a:solidFill>
                  <a:srgbClr val="206595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Dokument gwarantuje dostęp do publicznej służby zdrowia na takich samych zasadach jak obywatele danego kraju.</a:t>
            </a:r>
            <a:endParaRPr sz="1800">
              <a:solidFill>
                <a:srgbClr val="206595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800">
              <a:solidFill>
                <a:srgbClr val="206595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-PL" sz="1800">
                <a:solidFill>
                  <a:srgbClr val="206595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Dlatego warto mieć kartę EKUZ, jednak ponadto uzupełnić ją o dodatkowe ubezpieczenie zdrowotne, które uchroni przed nieplanowanymi wydatkami na leczenie za granicą.</a:t>
            </a:r>
            <a:endParaRPr sz="1800">
              <a:solidFill>
                <a:srgbClr val="206595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1800">
              <a:solidFill>
                <a:srgbClr val="206595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989" name="Google Shape;989;p131"/>
          <p:cNvSpPr txBox="1"/>
          <p:nvPr/>
        </p:nvSpPr>
        <p:spPr>
          <a:xfrm>
            <a:off x="8470750" y="5184875"/>
            <a:ext cx="18696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pl-PL" sz="800" b="0" i="1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procare.pl/czego-uprawnia-karta-ekuz/</a:t>
            </a:r>
            <a:endParaRPr sz="800" b="0" i="1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4" name="Google Shape;994;p132"/>
          <p:cNvSpPr txBox="1">
            <a:spLocks noGrp="1"/>
          </p:cNvSpPr>
          <p:nvPr>
            <p:ph type="title" idx="4294967295"/>
          </p:nvPr>
        </p:nvSpPr>
        <p:spPr>
          <a:xfrm>
            <a:off x="681687" y="607142"/>
            <a:ext cx="8834438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-PL" sz="2200" b="1" dirty="0">
                <a:solidFill>
                  <a:srgbClr val="206595"/>
                </a:solidFill>
                <a:latin typeface="Montserrat"/>
                <a:ea typeface="Montserrat"/>
                <a:cs typeface="Montserrat"/>
                <a:sym typeface="Montserrat"/>
              </a:rPr>
              <a:t>JEŚLI KTOŚ ZACHORUJE PODCZAS MOBILNOŚCI</a:t>
            </a:r>
            <a:endParaRPr sz="2200" b="1" dirty="0">
              <a:solidFill>
                <a:srgbClr val="206595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683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06595"/>
              </a:buClr>
              <a:buSzPts val="2200"/>
              <a:buFont typeface="Montserrat"/>
              <a:buChar char="-"/>
            </a:pPr>
            <a:r>
              <a:rPr lang="pl-PL" sz="2200" b="1" dirty="0">
                <a:solidFill>
                  <a:srgbClr val="206595"/>
                </a:solidFill>
                <a:latin typeface="Montserrat"/>
                <a:ea typeface="Montserrat"/>
                <a:cs typeface="Montserrat"/>
                <a:sym typeface="Montserrat"/>
              </a:rPr>
              <a:t>ZADZWOŃ DO UBEZPIECZYCIELA</a:t>
            </a:r>
            <a:endParaRPr sz="2200" b="1" dirty="0">
              <a:solidFill>
                <a:srgbClr val="206595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995" name="Google Shape;995;p132"/>
          <p:cNvSpPr txBox="1"/>
          <p:nvPr/>
        </p:nvSpPr>
        <p:spPr>
          <a:xfrm>
            <a:off x="259976" y="1855602"/>
            <a:ext cx="9166500" cy="322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1" i="1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06595"/>
              </a:buClr>
              <a:buSzPts val="1800"/>
              <a:buFont typeface="Montserrat Medium"/>
              <a:buChar char="•"/>
            </a:pPr>
            <a:r>
              <a:rPr lang="pl-PL" sz="1800" i="1">
                <a:solidFill>
                  <a:srgbClr val="206595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Przypomnij studentowi, aby zadzwonił do ubezpieczyciela.</a:t>
            </a:r>
            <a:endParaRPr sz="1800" i="1">
              <a:solidFill>
                <a:srgbClr val="206595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45720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i="1">
              <a:solidFill>
                <a:srgbClr val="206595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342900" marR="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06595"/>
              </a:buClr>
              <a:buSzPts val="1800"/>
              <a:buFont typeface="Montserrat Medium"/>
              <a:buChar char="•"/>
            </a:pPr>
            <a:r>
              <a:rPr lang="pl-PL" sz="1800" i="1">
                <a:solidFill>
                  <a:srgbClr val="206595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Numer znajdziesz na polisie ubezpieczeniowej. Otrzymasz tam fachową informację, do którego obiektu najlepiej się udać.</a:t>
            </a:r>
            <a:endParaRPr sz="1800" i="1">
              <a:solidFill>
                <a:srgbClr val="206595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i="1">
              <a:solidFill>
                <a:srgbClr val="206595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342900" marR="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06595"/>
              </a:buClr>
              <a:buSzPts val="1800"/>
              <a:buFont typeface="Montserrat Medium"/>
              <a:buChar char="•"/>
            </a:pPr>
            <a:r>
              <a:rPr lang="pl-PL" sz="1800" i="1">
                <a:solidFill>
                  <a:srgbClr val="206595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Konsultant poprosi o podstawowe dane: imię i nazwisko, numer polisy, numer telefonu kontaktowego, a przede wszystkim o to, co się stało </a:t>
            </a:r>
            <a:br>
              <a:rPr lang="pl-PL" sz="1800" i="1">
                <a:solidFill>
                  <a:srgbClr val="206595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</a:br>
            <a:r>
              <a:rPr lang="pl-PL" sz="1800" i="1">
                <a:solidFill>
                  <a:srgbClr val="206595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i gdzie. Dzięki tym informacjom będzie mógł szybko i sprawnie zorganizować transport i pomoc medyczną.</a:t>
            </a:r>
            <a:endParaRPr sz="1800" b="0" i="1" u="none" strike="noStrike" cap="none">
              <a:solidFill>
                <a:srgbClr val="206595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pic>
        <p:nvPicPr>
          <p:cNvPr id="996" name="Google Shape;996;p132" descr="Szkolenie z pierwszej pomocy przedmedycznej - Regionalna Izba Przemysłowo –  Handlowa w Radomsku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516132" y="1932705"/>
            <a:ext cx="2347301" cy="1753574"/>
          </a:xfrm>
          <a:prstGeom prst="rect">
            <a:avLst/>
          </a:prstGeom>
          <a:noFill/>
          <a:ln>
            <a:noFill/>
          </a:ln>
        </p:spPr>
      </p:pic>
      <p:sp>
        <p:nvSpPr>
          <p:cNvPr id="997" name="Google Shape;997;p132"/>
          <p:cNvSpPr txBox="1"/>
          <p:nvPr/>
        </p:nvSpPr>
        <p:spPr>
          <a:xfrm>
            <a:off x="9516125" y="3782775"/>
            <a:ext cx="23472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pl-PL" sz="800" b="0" i="1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www.mjszkolenia.pl/kurs-pierwszej-pomocy</a:t>
            </a:r>
            <a:endParaRPr sz="800" b="0" i="1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2" name="Google Shape;1002;p133"/>
          <p:cNvSpPr txBox="1"/>
          <p:nvPr/>
        </p:nvSpPr>
        <p:spPr>
          <a:xfrm>
            <a:off x="725216" y="2032152"/>
            <a:ext cx="5361900" cy="355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800">
                <a:solidFill>
                  <a:srgbClr val="206595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Jeżeli któryś z uczestników zachoruje w trakcie mobilności lub wystąpi sytuacja zagrożenie życia lub zdrowia uczestnika,</a:t>
            </a:r>
            <a:endParaRPr sz="1800">
              <a:solidFill>
                <a:srgbClr val="206595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800">
                <a:solidFill>
                  <a:srgbClr val="206595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pamiętaj powiadomić:</a:t>
            </a:r>
            <a:endParaRPr sz="1800">
              <a:solidFill>
                <a:srgbClr val="206595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06595"/>
              </a:buClr>
              <a:buSzPts val="1800"/>
              <a:buFont typeface="Montserrat Medium"/>
              <a:buChar char="-"/>
            </a:pPr>
            <a:r>
              <a:rPr lang="pl-PL" sz="1800">
                <a:solidFill>
                  <a:srgbClr val="206595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organizację wysyłającą</a:t>
            </a:r>
            <a:endParaRPr sz="1800">
              <a:solidFill>
                <a:srgbClr val="206595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06595"/>
              </a:buClr>
              <a:buSzPts val="1800"/>
              <a:buFont typeface="Montserrat Medium"/>
              <a:buChar char="-"/>
            </a:pPr>
            <a:r>
              <a:rPr lang="pl-PL" sz="1800">
                <a:solidFill>
                  <a:srgbClr val="206595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koordynatora projektu</a:t>
            </a:r>
            <a:endParaRPr sz="1800">
              <a:solidFill>
                <a:srgbClr val="206595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06595"/>
              </a:buClr>
              <a:buSzPts val="1800"/>
              <a:buFont typeface="Montserrat Medium"/>
              <a:buChar char="-"/>
            </a:pPr>
            <a:r>
              <a:rPr lang="pl-PL" sz="1800">
                <a:solidFill>
                  <a:srgbClr val="206595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rodziców uczestnika</a:t>
            </a:r>
            <a:endParaRPr sz="1800">
              <a:solidFill>
                <a:srgbClr val="206595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06595"/>
              </a:buClr>
              <a:buSzPts val="1800"/>
              <a:buFont typeface="Montserrat Medium"/>
              <a:buChar char="-"/>
            </a:pPr>
            <a:r>
              <a:rPr lang="pl-PL" sz="1800">
                <a:solidFill>
                  <a:srgbClr val="206595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organizację pośredniczącą</a:t>
            </a:r>
            <a:endParaRPr sz="1800">
              <a:solidFill>
                <a:srgbClr val="206595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06595"/>
              </a:buClr>
              <a:buSzPts val="1800"/>
              <a:buFont typeface="Montserrat Medium"/>
              <a:buChar char="-"/>
            </a:pPr>
            <a:r>
              <a:rPr lang="pl-PL" sz="1800">
                <a:solidFill>
                  <a:srgbClr val="206595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organizację przyjmującą</a:t>
            </a:r>
            <a:endParaRPr sz="1800">
              <a:solidFill>
                <a:srgbClr val="206595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206595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206595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pic>
        <p:nvPicPr>
          <p:cNvPr id="1003" name="Google Shape;1003;p133" descr="Pracownik nie musi informować prezesa o chorobie - GazetaPrawna.pl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87126" y="2294728"/>
            <a:ext cx="4973850" cy="2602972"/>
          </a:xfrm>
          <a:prstGeom prst="rect">
            <a:avLst/>
          </a:prstGeom>
          <a:noFill/>
          <a:ln>
            <a:noFill/>
          </a:ln>
        </p:spPr>
      </p:pic>
      <p:sp>
        <p:nvSpPr>
          <p:cNvPr id="1004" name="Google Shape;1004;p133"/>
          <p:cNvSpPr txBox="1"/>
          <p:nvPr/>
        </p:nvSpPr>
        <p:spPr>
          <a:xfrm>
            <a:off x="6531425" y="5157100"/>
            <a:ext cx="41094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pl-PL" sz="800" b="0" i="1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pravonazarplatu.org.ua/finansy/mozhno-li-ne-platit-kommunalku-i-esli-da-to-kak-eto-sdelat/</a:t>
            </a:r>
            <a:endParaRPr sz="800" b="0" i="1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05" name="Google Shape;1005;p133"/>
          <p:cNvSpPr txBox="1">
            <a:spLocks noGrp="1"/>
          </p:cNvSpPr>
          <p:nvPr>
            <p:ph type="title" idx="4294967295"/>
          </p:nvPr>
        </p:nvSpPr>
        <p:spPr>
          <a:xfrm>
            <a:off x="725216" y="575301"/>
            <a:ext cx="8834438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-PL" sz="2200" b="1" dirty="0">
                <a:solidFill>
                  <a:srgbClr val="206595"/>
                </a:solidFill>
                <a:latin typeface="Montserrat"/>
                <a:ea typeface="Montserrat"/>
                <a:cs typeface="Montserrat"/>
                <a:sym typeface="Montserrat"/>
              </a:rPr>
              <a:t>JEŚLI KTOŚ ZACHORUJE PODCZAS MOBILNOŚCI</a:t>
            </a:r>
            <a:endParaRPr sz="2200" b="1" dirty="0">
              <a:solidFill>
                <a:srgbClr val="206595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683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06595"/>
              </a:buClr>
              <a:buSzPts val="2200"/>
              <a:buFont typeface="Montserrat"/>
              <a:buChar char="-"/>
            </a:pPr>
            <a:r>
              <a:rPr lang="pl-PL" sz="2200" b="1" dirty="0">
                <a:solidFill>
                  <a:srgbClr val="206595"/>
                </a:solidFill>
                <a:latin typeface="Montserrat"/>
                <a:ea typeface="Montserrat"/>
                <a:cs typeface="Montserrat"/>
                <a:sym typeface="Montserrat"/>
              </a:rPr>
              <a:t>POWIADOM NASTĘPUJĄCE OSOBY:</a:t>
            </a:r>
            <a:endParaRPr sz="2200" b="1" dirty="0">
              <a:solidFill>
                <a:srgbClr val="206595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0" name="Google Shape;1010;p13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6284" y="1845724"/>
            <a:ext cx="4225159" cy="2817846"/>
          </a:xfrm>
          <a:prstGeom prst="roundRect">
            <a:avLst>
              <a:gd name="adj" fmla="val 11111"/>
            </a:avLst>
          </a:prstGeom>
          <a:noFill/>
          <a:ln w="190500" cap="rnd" cmpd="sng">
            <a:solidFill>
              <a:srgbClr val="C8C6BD"/>
            </a:solidFill>
            <a:prstDash val="solid"/>
            <a:round/>
            <a:headEnd type="none" w="sm" len="sm"/>
            <a:tailEnd type="none" w="sm" len="sm"/>
          </a:ln>
          <a:effectLst>
            <a:outerShdw blurRad="101600" dist="50800" dir="7200000" algn="tl" rotWithShape="0">
              <a:srgbClr val="000000">
                <a:alpha val="43529"/>
              </a:srgbClr>
            </a:outerShdw>
          </a:effectLst>
        </p:spPr>
      </p:pic>
      <p:pic>
        <p:nvPicPr>
          <p:cNvPr id="1011" name="Google Shape;1011;p13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flipH="1">
            <a:off x="8492113" y="1064595"/>
            <a:ext cx="2610000" cy="3983700"/>
          </a:xfrm>
          <a:prstGeom prst="roundRect">
            <a:avLst>
              <a:gd name="adj" fmla="val 11111"/>
            </a:avLst>
          </a:prstGeom>
          <a:noFill/>
          <a:ln w="190500" cap="rnd" cmpd="sng">
            <a:solidFill>
              <a:srgbClr val="C8C6BD"/>
            </a:solidFill>
            <a:prstDash val="solid"/>
            <a:round/>
            <a:headEnd type="none" w="sm" len="sm"/>
            <a:tailEnd type="none" w="sm" len="sm"/>
          </a:ln>
          <a:effectLst>
            <a:outerShdw blurRad="101600" dist="50800" dir="7200000" algn="tl" rotWithShape="0">
              <a:srgbClr val="000000">
                <a:alpha val="43529"/>
              </a:srgbClr>
            </a:outerShdw>
          </a:effectLst>
        </p:spPr>
      </p:pic>
      <p:sp>
        <p:nvSpPr>
          <p:cNvPr id="1012" name="Google Shape;1012;p134"/>
          <p:cNvSpPr txBox="1"/>
          <p:nvPr/>
        </p:nvSpPr>
        <p:spPr>
          <a:xfrm>
            <a:off x="4725438" y="1795450"/>
            <a:ext cx="3632700" cy="291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pl-PL" sz="1800">
                <a:solidFill>
                  <a:srgbClr val="206595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W szpitalu/przychodni przydatne może się okazać wykorzystanie kart z piktogramem człowieka, który pacjent może wykorzystać do wskazania miejsca i określenia natężenia bólu.</a:t>
            </a:r>
            <a:endParaRPr sz="1800">
              <a:solidFill>
                <a:srgbClr val="206595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1800" b="0" i="1" u="none" strike="noStrike" cap="none">
              <a:solidFill>
                <a:srgbClr val="206595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013" name="Google Shape;1013;p134"/>
          <p:cNvSpPr txBox="1"/>
          <p:nvPr/>
        </p:nvSpPr>
        <p:spPr>
          <a:xfrm>
            <a:off x="265825" y="4884975"/>
            <a:ext cx="40341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pl-PL" sz="800" b="0" i="1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www.fakt.pl/wydarzenia/polska/krakow/tarnow-20-letnia-studentka-stworzyla-koszulke-dla-gluchoniemych-pacjentow/t7m5735</a:t>
            </a:r>
            <a:endParaRPr sz="800" b="0" i="1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Google Shape;1023;p136">
            <a:extLst>
              <a:ext uri="{FF2B5EF4-FFF2-40B4-BE49-F238E27FC236}">
                <a16:creationId xmlns:a16="http://schemas.microsoft.com/office/drawing/2014/main" id="{EFBB7155-0052-ACBE-C48B-2BA8D33E68B3}"/>
              </a:ext>
            </a:extLst>
          </p:cNvPr>
          <p:cNvSpPr txBox="1">
            <a:spLocks/>
          </p:cNvSpPr>
          <p:nvPr/>
        </p:nvSpPr>
        <p:spPr>
          <a:xfrm>
            <a:off x="725216" y="477464"/>
            <a:ext cx="8834438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115000"/>
              </a:lnSpc>
            </a:pPr>
            <a:r>
              <a:rPr lang="pl-PL" sz="2200" b="1">
                <a:solidFill>
                  <a:srgbClr val="206595"/>
                </a:solidFill>
                <a:latin typeface="Montserrat"/>
                <a:ea typeface="Montserrat"/>
                <a:cs typeface="Montserrat"/>
                <a:sym typeface="Montserrat"/>
              </a:rPr>
              <a:t>DODATKOWE WSKAZÓWKI</a:t>
            </a:r>
            <a:endParaRPr lang="pl-PL" sz="2200" b="1" dirty="0">
              <a:solidFill>
                <a:srgbClr val="206595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9" name="Google Shape;1019;p136"/>
          <p:cNvSpPr txBox="1"/>
          <p:nvPr/>
        </p:nvSpPr>
        <p:spPr>
          <a:xfrm>
            <a:off x="4340675" y="5500075"/>
            <a:ext cx="78378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20" name="Google Shape;1020;p136"/>
          <p:cNvSpPr txBox="1"/>
          <p:nvPr/>
        </p:nvSpPr>
        <p:spPr>
          <a:xfrm>
            <a:off x="6226625" y="5363350"/>
            <a:ext cx="40659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pl-PL" sz="800" b="0" i="1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magazyn.elubin.pl/co-ma-zrobic-pacjent-gdy-lekarz-wypisze-zwolnienie-na-papierze/</a:t>
            </a:r>
            <a:endParaRPr sz="800" b="0" i="1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21" name="Google Shape;1021;p13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978675" y="2647700"/>
            <a:ext cx="4526050" cy="2715650"/>
          </a:xfrm>
          <a:prstGeom prst="rect">
            <a:avLst/>
          </a:prstGeom>
          <a:noFill/>
          <a:ln>
            <a:noFill/>
          </a:ln>
        </p:spPr>
      </p:pic>
      <p:sp>
        <p:nvSpPr>
          <p:cNvPr id="1022" name="Google Shape;1022;p136"/>
          <p:cNvSpPr txBox="1"/>
          <p:nvPr/>
        </p:nvSpPr>
        <p:spPr>
          <a:xfrm>
            <a:off x="725216" y="2032152"/>
            <a:ext cx="5361900" cy="419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800">
                <a:solidFill>
                  <a:srgbClr val="206595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Pamiętaj!</a:t>
            </a:r>
            <a:endParaRPr sz="1800">
              <a:solidFill>
                <a:srgbClr val="206595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800">
                <a:solidFill>
                  <a:srgbClr val="206595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Przypomnij uczniowi, aby w przypadku choroby uzyskał zwolnienie lekarskie lub stosowne zaświadczenie.</a:t>
            </a:r>
            <a:endParaRPr sz="1800">
              <a:solidFill>
                <a:srgbClr val="206595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206595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800">
                <a:solidFill>
                  <a:srgbClr val="206595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Uczestnik powinien przedstawić zaświadczenie lekarskie w miejscu pracy pierwszego dnia po powrocie.</a:t>
            </a:r>
            <a:endParaRPr sz="1800">
              <a:solidFill>
                <a:srgbClr val="206595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206595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800" b="1">
                <a:solidFill>
                  <a:srgbClr val="206595"/>
                </a:solidFill>
                <a:latin typeface="Montserrat"/>
                <a:ea typeface="Montserrat"/>
                <a:cs typeface="Montserrat"/>
                <a:sym typeface="Montserrat"/>
              </a:rPr>
              <a:t>Kopię zaświadczenia należy zachować do dokumentacji projektowej.</a:t>
            </a:r>
            <a:endParaRPr sz="1800" b="1">
              <a:solidFill>
                <a:srgbClr val="206595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206595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206595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023" name="Google Shape;1023;p136"/>
          <p:cNvSpPr txBox="1">
            <a:spLocks noGrp="1"/>
          </p:cNvSpPr>
          <p:nvPr>
            <p:ph type="title" idx="4294967295"/>
          </p:nvPr>
        </p:nvSpPr>
        <p:spPr>
          <a:xfrm>
            <a:off x="725216" y="477464"/>
            <a:ext cx="8834438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sz="2200" b="1" dirty="0">
                <a:solidFill>
                  <a:srgbClr val="206595"/>
                </a:solidFill>
                <a:latin typeface="Montserrat"/>
                <a:ea typeface="Montserrat"/>
                <a:cs typeface="Montserrat"/>
                <a:sym typeface="Montserrat"/>
              </a:rPr>
              <a:t>DODATKOWE WSKAZÓWKI</a:t>
            </a:r>
            <a:endParaRPr sz="2200" b="1" dirty="0">
              <a:solidFill>
                <a:srgbClr val="206595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Google Shape;1028;p137"/>
          <p:cNvSpPr txBox="1"/>
          <p:nvPr/>
        </p:nvSpPr>
        <p:spPr>
          <a:xfrm>
            <a:off x="6372149" y="1855741"/>
            <a:ext cx="106635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1800" b="1" i="1" u="none" strike="noStrike" cap="none">
              <a:solidFill>
                <a:srgbClr val="206595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029" name="Google Shape;1029;p13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372161" y="1855744"/>
            <a:ext cx="4964232" cy="2127528"/>
          </a:xfrm>
          <a:prstGeom prst="rect">
            <a:avLst/>
          </a:prstGeom>
          <a:noFill/>
          <a:ln>
            <a:noFill/>
          </a:ln>
          <a:effectLst>
            <a:reflection stA="30000" endPos="30000" dist="5000" dir="5400000" sy="-100000" algn="bl" rotWithShape="0"/>
          </a:effectLst>
        </p:spPr>
      </p:pic>
      <p:sp>
        <p:nvSpPr>
          <p:cNvPr id="1030" name="Google Shape;1030;p137"/>
          <p:cNvSpPr txBox="1"/>
          <p:nvPr/>
        </p:nvSpPr>
        <p:spPr>
          <a:xfrm>
            <a:off x="725216" y="2032152"/>
            <a:ext cx="5361900" cy="323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-PL" sz="1800">
                <a:solidFill>
                  <a:srgbClr val="206595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Wypadki i urazy mogą się zdarzyć.</a:t>
            </a:r>
            <a:endParaRPr sz="1800">
              <a:solidFill>
                <a:srgbClr val="206595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206595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-PL" sz="1800">
                <a:solidFill>
                  <a:srgbClr val="206595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Możesz znaleźć się w takiej sytuacji sam i musisz działać.</a:t>
            </a:r>
            <a:endParaRPr sz="1800">
              <a:solidFill>
                <a:srgbClr val="206595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800">
              <a:solidFill>
                <a:srgbClr val="206595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800">
              <a:solidFill>
                <a:srgbClr val="206595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-PL" sz="1800">
                <a:solidFill>
                  <a:srgbClr val="206595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Jak to zrobić?</a:t>
            </a:r>
            <a:endParaRPr sz="1800">
              <a:solidFill>
                <a:srgbClr val="206595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206595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206595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206595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031" name="Google Shape;1031;p137"/>
          <p:cNvSpPr txBox="1">
            <a:spLocks noGrp="1"/>
          </p:cNvSpPr>
          <p:nvPr>
            <p:ph type="title" idx="4294967295"/>
          </p:nvPr>
        </p:nvSpPr>
        <p:spPr>
          <a:xfrm>
            <a:off x="725216" y="530179"/>
            <a:ext cx="8834438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sz="2200" b="1" dirty="0">
                <a:solidFill>
                  <a:srgbClr val="206595"/>
                </a:solidFill>
                <a:latin typeface="Montserrat"/>
                <a:ea typeface="Montserrat"/>
                <a:cs typeface="Montserrat"/>
                <a:sym typeface="Montserrat"/>
              </a:rPr>
              <a:t>PIERWSZA POMOC W NAGŁYCH WYPADKACH</a:t>
            </a:r>
            <a:endParaRPr sz="2200" b="1" dirty="0">
              <a:solidFill>
                <a:srgbClr val="206595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6" name="Google Shape;1036;p138"/>
          <p:cNvSpPr txBox="1"/>
          <p:nvPr/>
        </p:nvSpPr>
        <p:spPr>
          <a:xfrm>
            <a:off x="551216" y="696124"/>
            <a:ext cx="8144209" cy="12603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600"/>
              <a:buFont typeface="Arial"/>
              <a:buNone/>
            </a:pPr>
            <a:r>
              <a:rPr lang="pl-PL" sz="2200" b="1" dirty="0">
                <a:solidFill>
                  <a:srgbClr val="206595"/>
                </a:solidFill>
                <a:latin typeface="Montserrat"/>
                <a:ea typeface="Montserrat"/>
                <a:cs typeface="Montserrat"/>
                <a:sym typeface="Montserrat"/>
              </a:rPr>
              <a:t>APLIKACJA THE RED CROSS FIRST AID APP </a:t>
            </a: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600"/>
              <a:buFont typeface="Arial"/>
              <a:buNone/>
            </a:pPr>
            <a:r>
              <a:rPr lang="pl-PL" sz="2200" b="1" i="0" u="none" strike="noStrike" cap="none" dirty="0">
                <a:solidFill>
                  <a:srgbClr val="206595"/>
                </a:solidFill>
                <a:latin typeface="Montserrat"/>
                <a:ea typeface="Montserrat"/>
                <a:cs typeface="Montserrat"/>
                <a:sym typeface="Montserrat"/>
              </a:rPr>
              <a:t>- TU ZNAJDZIESZ WSZYSTKO O RATOWANIU ZDROWIA I ŻYCIA - EN</a:t>
            </a:r>
            <a:endParaRPr sz="2200" b="1" i="0" u="none" strike="noStrike" cap="none" dirty="0">
              <a:solidFill>
                <a:srgbClr val="206595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037" name="Google Shape;1037;p138"/>
          <p:cNvSpPr txBox="1"/>
          <p:nvPr/>
        </p:nvSpPr>
        <p:spPr>
          <a:xfrm>
            <a:off x="4628769" y="5232478"/>
            <a:ext cx="41877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000"/>
              <a:buFont typeface="Arial"/>
              <a:buNone/>
            </a:pPr>
            <a:r>
              <a:rPr lang="pl-PL" sz="1800" b="0" i="0" u="none" strike="noStrike" cap="none">
                <a:solidFill>
                  <a:srgbClr val="206595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youtu.be/DWlc3Pt5VHI</a:t>
            </a:r>
            <a:endParaRPr sz="1800" b="0" i="0" u="none" strike="noStrike" cap="none">
              <a:solidFill>
                <a:srgbClr val="206595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pic>
        <p:nvPicPr>
          <p:cNvPr id="1038" name="Google Shape;1038;p13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495600" y="1157155"/>
            <a:ext cx="3322450" cy="40753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9" name="Google Shape;1039;p13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001775" y="2136325"/>
            <a:ext cx="5060100" cy="2588400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" name="Google Shape;1044;p13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0403" y="699165"/>
            <a:ext cx="2502599" cy="4445877"/>
          </a:xfrm>
          <a:prstGeom prst="roundRect">
            <a:avLst>
              <a:gd name="adj" fmla="val 11111"/>
            </a:avLst>
          </a:prstGeom>
          <a:noFill/>
          <a:ln w="190500" cap="rnd" cmpd="sng">
            <a:solidFill>
              <a:srgbClr val="C8C6BD"/>
            </a:solidFill>
            <a:prstDash val="solid"/>
            <a:round/>
            <a:headEnd type="none" w="sm" len="sm"/>
            <a:tailEnd type="none" w="sm" len="sm"/>
          </a:ln>
          <a:effectLst>
            <a:outerShdw blurRad="101600" dist="50800" dir="7200000" algn="tl" rotWithShape="0">
              <a:srgbClr val="000000">
                <a:alpha val="43529"/>
              </a:srgbClr>
            </a:outerShdw>
          </a:effectLst>
        </p:spPr>
      </p:pic>
      <p:pic>
        <p:nvPicPr>
          <p:cNvPr id="1045" name="Google Shape;1045;p13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971468" y="699166"/>
            <a:ext cx="2502598" cy="4445876"/>
          </a:xfrm>
          <a:prstGeom prst="roundRect">
            <a:avLst>
              <a:gd name="adj" fmla="val 11111"/>
            </a:avLst>
          </a:prstGeom>
          <a:noFill/>
          <a:ln w="190500" cap="rnd" cmpd="sng">
            <a:solidFill>
              <a:srgbClr val="C8C6BD"/>
            </a:solidFill>
            <a:prstDash val="solid"/>
            <a:round/>
            <a:headEnd type="none" w="sm" len="sm"/>
            <a:tailEnd type="none" w="sm" len="sm"/>
          </a:ln>
          <a:effectLst>
            <a:outerShdw blurRad="101600" dist="50800" dir="7200000" algn="tl" rotWithShape="0">
              <a:srgbClr val="000000">
                <a:alpha val="43529"/>
              </a:srgbClr>
            </a:outerShdw>
          </a:effectLst>
        </p:spPr>
      </p:pic>
      <p:pic>
        <p:nvPicPr>
          <p:cNvPr id="1046" name="Google Shape;1046;p13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182532" y="699165"/>
            <a:ext cx="2502598" cy="4445876"/>
          </a:xfrm>
          <a:prstGeom prst="roundRect">
            <a:avLst>
              <a:gd name="adj" fmla="val 11111"/>
            </a:avLst>
          </a:prstGeom>
          <a:noFill/>
          <a:ln w="190500" cap="rnd" cmpd="sng">
            <a:solidFill>
              <a:srgbClr val="C8C6BD"/>
            </a:solidFill>
            <a:prstDash val="solid"/>
            <a:round/>
            <a:headEnd type="none" w="sm" len="sm"/>
            <a:tailEnd type="none" w="sm" len="sm"/>
          </a:ln>
          <a:effectLst>
            <a:outerShdw blurRad="101600" dist="50800" dir="7200000" algn="tl" rotWithShape="0">
              <a:srgbClr val="000000">
                <a:alpha val="43529"/>
              </a:srgbClr>
            </a:outerShdw>
          </a:effec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g137b884ce38_0_98"/>
          <p:cNvSpPr txBox="1"/>
          <p:nvPr/>
        </p:nvSpPr>
        <p:spPr>
          <a:xfrm>
            <a:off x="217975" y="1189800"/>
            <a:ext cx="11349000" cy="9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40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0E468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9" name="Google Shape;299;g137b884ce38_0_98"/>
          <p:cNvSpPr/>
          <p:nvPr/>
        </p:nvSpPr>
        <p:spPr>
          <a:xfrm rot="2578233">
            <a:off x="11431246" y="4841993"/>
            <a:ext cx="353422" cy="154531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0" name="Google Shape;300;g137b884ce38_0_98"/>
          <p:cNvSpPr/>
          <p:nvPr/>
        </p:nvSpPr>
        <p:spPr>
          <a:xfrm rot="-2578233">
            <a:off x="10956233" y="4842104"/>
            <a:ext cx="353422" cy="154531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1" name="Google Shape;301;g137b884ce38_0_98"/>
          <p:cNvSpPr txBox="1"/>
          <p:nvPr/>
        </p:nvSpPr>
        <p:spPr>
          <a:xfrm>
            <a:off x="217975" y="22672"/>
            <a:ext cx="67488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pl-PL" sz="2400" b="1">
                <a:solidFill>
                  <a:srgbClr val="206595"/>
                </a:solidFill>
                <a:latin typeface="Montserrat"/>
                <a:ea typeface="Montserrat"/>
                <a:cs typeface="Montserrat"/>
                <a:sym typeface="Montserrat"/>
              </a:rPr>
              <a:t>PROGRAM ERASMUS+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302" name="Google Shape;302;g137b884ce38_0_98"/>
          <p:cNvGraphicFramePr/>
          <p:nvPr/>
        </p:nvGraphicFramePr>
        <p:xfrm>
          <a:off x="283450" y="829075"/>
          <a:ext cx="11506450" cy="4686775"/>
        </p:xfrm>
        <a:graphic>
          <a:graphicData uri="http://schemas.openxmlformats.org/drawingml/2006/table">
            <a:tbl>
              <a:tblPr>
                <a:noFill/>
                <a:tableStyleId>{918E1352-5A3A-4FC0-8404-EE30AE65924F}</a:tableStyleId>
              </a:tblPr>
              <a:tblGrid>
                <a:gridCol w="62281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2782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6867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pl-PL" sz="2000">
                          <a:solidFill>
                            <a:srgbClr val="206595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Erasmus+ to program Unii Europejskiej, który oferuje wsparcie w ramach sektorów:</a:t>
                      </a:r>
                      <a:endParaRPr sz="2000">
                        <a:solidFill>
                          <a:srgbClr val="206595"/>
                        </a:solidFill>
                        <a:latin typeface="Montserrat Medium"/>
                        <a:ea typeface="Montserrat Medium"/>
                        <a:cs typeface="Montserrat Medium"/>
                        <a:sym typeface="Montserrat Medium"/>
                      </a:endParaRPr>
                    </a:p>
                    <a:p>
                      <a:pPr marL="457200" marR="0" lvl="0" indent="-355600" algn="l" rtl="0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Clr>
                          <a:srgbClr val="206595"/>
                        </a:buClr>
                        <a:buSzPts val="2000"/>
                        <a:buFont typeface="Montserrat Medium"/>
                        <a:buChar char="●"/>
                      </a:pPr>
                      <a:r>
                        <a:rPr lang="pl-PL" sz="2000">
                          <a:solidFill>
                            <a:srgbClr val="206595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Edukacja szkolna</a:t>
                      </a:r>
                      <a:endParaRPr sz="2000">
                        <a:solidFill>
                          <a:srgbClr val="206595"/>
                        </a:solidFill>
                        <a:latin typeface="Montserrat Medium"/>
                        <a:ea typeface="Montserrat Medium"/>
                        <a:cs typeface="Montserrat Medium"/>
                        <a:sym typeface="Montserrat Medium"/>
                      </a:endParaRPr>
                    </a:p>
                    <a:p>
                      <a:pPr marL="457200" marR="0" lvl="0" indent="-35560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06595"/>
                        </a:buClr>
                        <a:buSzPts val="2000"/>
                        <a:buFont typeface="Montserrat"/>
                        <a:buChar char="●"/>
                      </a:pPr>
                      <a:r>
                        <a:rPr lang="pl-PL" sz="2000" b="1">
                          <a:solidFill>
                            <a:srgbClr val="206595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Kształcenie i szkolenia zawodowe (VET)</a:t>
                      </a:r>
                      <a:endParaRPr sz="2000" b="1">
                        <a:solidFill>
                          <a:srgbClr val="206595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  <a:p>
                      <a:pPr marL="457200" marR="0" lvl="0" indent="-35560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06595"/>
                        </a:buClr>
                        <a:buSzPts val="2000"/>
                        <a:buFont typeface="Montserrat Medium"/>
                        <a:buChar char="●"/>
                      </a:pPr>
                      <a:r>
                        <a:rPr lang="pl-PL" sz="2000">
                          <a:solidFill>
                            <a:srgbClr val="206595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Szkolnictwo wyższe</a:t>
                      </a:r>
                      <a:endParaRPr sz="2000">
                        <a:solidFill>
                          <a:srgbClr val="206595"/>
                        </a:solidFill>
                        <a:latin typeface="Montserrat Medium"/>
                        <a:ea typeface="Montserrat Medium"/>
                        <a:cs typeface="Montserrat Medium"/>
                        <a:sym typeface="Montserrat Medium"/>
                      </a:endParaRPr>
                    </a:p>
                    <a:p>
                      <a:pPr marL="457200" marR="0" lvl="0" indent="-35560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06595"/>
                        </a:buClr>
                        <a:buSzPts val="2000"/>
                        <a:buFont typeface="Montserrat Medium"/>
                        <a:buChar char="●"/>
                      </a:pPr>
                      <a:r>
                        <a:rPr lang="pl-PL" sz="2000">
                          <a:solidFill>
                            <a:srgbClr val="206595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Edukacja dorosłych</a:t>
                      </a:r>
                      <a:endParaRPr sz="2000">
                        <a:solidFill>
                          <a:srgbClr val="206595"/>
                        </a:solidFill>
                        <a:latin typeface="Montserrat Medium"/>
                        <a:ea typeface="Montserrat Medium"/>
                        <a:cs typeface="Montserrat Medium"/>
                        <a:sym typeface="Montserrat Medium"/>
                      </a:endParaRPr>
                    </a:p>
                    <a:p>
                      <a:pPr marL="457200" marR="0" lvl="0" indent="-35560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06595"/>
                        </a:buClr>
                        <a:buSzPts val="2000"/>
                        <a:buFont typeface="Montserrat Medium"/>
                        <a:buChar char="●"/>
                      </a:pPr>
                      <a:r>
                        <a:rPr lang="pl-PL" sz="2000">
                          <a:solidFill>
                            <a:srgbClr val="206595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Młodzież</a:t>
                      </a:r>
                      <a:endParaRPr sz="2000">
                        <a:solidFill>
                          <a:srgbClr val="206595"/>
                        </a:solidFill>
                        <a:latin typeface="Montserrat Medium"/>
                        <a:ea typeface="Montserrat Medium"/>
                        <a:cs typeface="Montserrat Medium"/>
                        <a:sym typeface="Montserrat Medium"/>
                      </a:endParaRPr>
                    </a:p>
                    <a:p>
                      <a:pPr marL="457200" marR="0" lvl="0" indent="-35560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06595"/>
                        </a:buClr>
                        <a:buSzPts val="2000"/>
                        <a:buFont typeface="Montserrat Medium"/>
                        <a:buChar char="●"/>
                      </a:pPr>
                      <a:r>
                        <a:rPr lang="pl-PL" sz="2000">
                          <a:solidFill>
                            <a:srgbClr val="206595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Sport</a:t>
                      </a:r>
                      <a:endParaRPr sz="2000">
                        <a:solidFill>
                          <a:srgbClr val="206595"/>
                        </a:solidFill>
                        <a:latin typeface="Montserrat Medium"/>
                        <a:ea typeface="Montserrat Medium"/>
                        <a:cs typeface="Montserrat Medium"/>
                        <a:sym typeface="Montserrat Medium"/>
                      </a:endParaRPr>
                    </a:p>
                    <a:p>
                      <a:pPr marL="457200" marR="0" lvl="0" indent="-35560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206595"/>
                        </a:buClr>
                        <a:buSzPts val="2000"/>
                        <a:buFont typeface="Montserrat Medium"/>
                        <a:buChar char="●"/>
                      </a:pPr>
                      <a:r>
                        <a:rPr lang="pl-PL" sz="2000">
                          <a:solidFill>
                            <a:srgbClr val="206595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Jean Monnet </a:t>
                      </a:r>
                      <a:endParaRPr sz="2000">
                        <a:solidFill>
                          <a:srgbClr val="206595"/>
                        </a:solidFill>
                        <a:latin typeface="Montserrat Medium"/>
                        <a:ea typeface="Montserrat Medium"/>
                        <a:cs typeface="Montserrat Medium"/>
                        <a:sym typeface="Montserrat Medium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pl-PL" sz="2000" dirty="0">
                          <a:solidFill>
                            <a:srgbClr val="206595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Całkowity budżet na lata 2021-2027 - ponad </a:t>
                      </a:r>
                      <a:r>
                        <a:rPr lang="pl-PL" sz="2000" b="1" dirty="0">
                          <a:solidFill>
                            <a:srgbClr val="206595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26 mld EUR</a:t>
                      </a:r>
                      <a:endParaRPr sz="2000" b="1" dirty="0">
                        <a:solidFill>
                          <a:srgbClr val="206595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  <a:p>
                      <a:pPr marL="0" lvl="0" indent="0" algn="l" rtl="0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endParaRPr sz="2000" dirty="0">
                        <a:solidFill>
                          <a:srgbClr val="206595"/>
                        </a:solidFill>
                        <a:latin typeface="Montserrat Medium"/>
                        <a:ea typeface="Montserrat Medium"/>
                        <a:cs typeface="Montserrat Medium"/>
                        <a:sym typeface="Montserrat Medium"/>
                      </a:endParaRPr>
                    </a:p>
                    <a:p>
                      <a:pPr marL="0" lvl="0" indent="0" algn="l" rtl="0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endParaRPr sz="2000" dirty="0">
                        <a:solidFill>
                          <a:srgbClr val="206595"/>
                        </a:solidFill>
                        <a:latin typeface="Montserrat Medium"/>
                        <a:ea typeface="Montserrat Medium"/>
                        <a:cs typeface="Montserrat Medium"/>
                        <a:sym typeface="Montserrat Medium"/>
                      </a:endParaRPr>
                    </a:p>
                    <a:p>
                      <a:pPr marL="0" lvl="0" indent="0" algn="l" rtl="0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pl-PL" sz="2000" b="1" dirty="0">
                          <a:solidFill>
                            <a:srgbClr val="206595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Więcej informacji można znaleźć na stronach</a:t>
                      </a:r>
                      <a:endParaRPr sz="2000" b="1" dirty="0">
                        <a:solidFill>
                          <a:srgbClr val="206595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  <a:p>
                      <a:pPr marL="0" lvl="0" indent="0" algn="l" rtl="0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pl-PL" sz="2000" dirty="0">
                          <a:solidFill>
                            <a:srgbClr val="206595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https://erasmus-plus.ec.europa.eu/</a:t>
                      </a:r>
                      <a:endParaRPr sz="2000" dirty="0">
                        <a:solidFill>
                          <a:srgbClr val="206595"/>
                        </a:solidFill>
                        <a:latin typeface="Montserrat Medium"/>
                        <a:ea typeface="Montserrat Medium"/>
                        <a:cs typeface="Montserrat Medium"/>
                        <a:sym typeface="Montserrat Medium"/>
                      </a:endParaRPr>
                    </a:p>
                    <a:p>
                      <a:pPr marL="0" lvl="0" indent="0" algn="l" rtl="0">
                        <a:lnSpc>
                          <a:spcPct val="15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pl-PL" sz="2000" dirty="0">
                          <a:solidFill>
                            <a:srgbClr val="206595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https://erasmusplus.org.pl/</a:t>
                      </a:r>
                      <a:endParaRPr sz="1600" dirty="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1" name="Google Shape;1051;p140"/>
          <p:cNvSpPr txBox="1"/>
          <p:nvPr/>
        </p:nvSpPr>
        <p:spPr>
          <a:xfrm>
            <a:off x="464307" y="705949"/>
            <a:ext cx="8859000" cy="142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600"/>
              <a:buFont typeface="Arial"/>
              <a:buNone/>
            </a:pPr>
            <a:r>
              <a:rPr lang="pl-PL" sz="2200" b="1" i="0" u="none" strike="noStrike" cap="none" dirty="0">
                <a:solidFill>
                  <a:srgbClr val="206595"/>
                </a:solidFill>
                <a:latin typeface="Montserrat"/>
                <a:ea typeface="Montserrat"/>
                <a:cs typeface="Montserrat"/>
                <a:sym typeface="Montserrat"/>
              </a:rPr>
              <a:t>APLIKACJA PIERWSZA POMOC- TU ZNAJDZIESZ WSZYSTKO O RATOWANIU ZDROWIA I ŻYCIA - PL</a:t>
            </a:r>
            <a:endParaRPr sz="2200" b="1" i="0" u="none" strike="noStrike" cap="none" dirty="0">
              <a:solidFill>
                <a:srgbClr val="206595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3600" b="1" i="0" u="none" strike="noStrike" cap="none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52" name="Google Shape;1052;p14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40850" y="1979225"/>
            <a:ext cx="7182600" cy="2681400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28627"/>
              </a:srgbClr>
            </a:outerShdw>
          </a:effectLst>
        </p:spPr>
      </p:pic>
      <p:sp>
        <p:nvSpPr>
          <p:cNvPr id="1053" name="Google Shape;1053;p140"/>
          <p:cNvSpPr txBox="1"/>
          <p:nvPr/>
        </p:nvSpPr>
        <p:spPr>
          <a:xfrm>
            <a:off x="2213532" y="5229214"/>
            <a:ext cx="82644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000"/>
              <a:buFont typeface="Arial"/>
              <a:buNone/>
            </a:pPr>
            <a:r>
              <a:rPr lang="pl-PL" sz="1800" b="0" i="0" u="none" strike="noStrike" cap="none">
                <a:solidFill>
                  <a:srgbClr val="206595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socialmediatools.pl/pierwsza-pomoc-przeglad-aplikacji</a:t>
            </a:r>
            <a:endParaRPr sz="1800" b="0" i="0" u="none" strike="noStrike" cap="none">
              <a:solidFill>
                <a:srgbClr val="206595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8" name="Google Shape;1058;p14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68785" y="787001"/>
            <a:ext cx="8332244" cy="4659545"/>
          </a:xfrm>
          <a:prstGeom prst="roundRect">
            <a:avLst>
              <a:gd name="adj" fmla="val 11111"/>
            </a:avLst>
          </a:prstGeom>
          <a:noFill/>
          <a:ln w="190500" cap="rnd" cmpd="sng">
            <a:solidFill>
              <a:srgbClr val="C8C6BD"/>
            </a:solidFill>
            <a:prstDash val="solid"/>
            <a:round/>
            <a:headEnd type="none" w="sm" len="sm"/>
            <a:tailEnd type="none" w="sm" len="sm"/>
          </a:ln>
          <a:effectLst>
            <a:outerShdw blurRad="101600" dist="50800" dir="7200000" algn="tl" rotWithShape="0">
              <a:srgbClr val="000000">
                <a:alpha val="43529"/>
              </a:srgbClr>
            </a:outerShdw>
          </a:effectLst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3" name="Google Shape;1063;p142"/>
          <p:cNvSpPr txBox="1"/>
          <p:nvPr/>
        </p:nvSpPr>
        <p:spPr>
          <a:xfrm>
            <a:off x="2231575" y="436625"/>
            <a:ext cx="75381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200"/>
              <a:buFont typeface="Arial"/>
              <a:buNone/>
            </a:pPr>
            <a:r>
              <a:rPr lang="pl-PL" sz="3200" b="1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l-PL" sz="2200" b="1">
                <a:solidFill>
                  <a:srgbClr val="206595"/>
                </a:solidFill>
                <a:latin typeface="Montserrat"/>
                <a:ea typeface="Montserrat"/>
                <a:cs typeface="Montserrat"/>
                <a:sym typeface="Montserrat"/>
              </a:rPr>
              <a:t>Co może się wydarzyć w trakcie mobilności?</a:t>
            </a:r>
            <a:endParaRPr sz="2200" b="1" i="0" u="none" strike="noStrike" cap="none">
              <a:solidFill>
                <a:srgbClr val="206595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064" name="Google Shape;1064;p142"/>
          <p:cNvSpPr txBox="1"/>
          <p:nvPr/>
        </p:nvSpPr>
        <p:spPr>
          <a:xfrm>
            <a:off x="3969872" y="1542104"/>
            <a:ext cx="2654700" cy="291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-PL" sz="1800">
                <a:solidFill>
                  <a:srgbClr val="206595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Rany cięte</a:t>
            </a:r>
            <a:endParaRPr sz="1800">
              <a:solidFill>
                <a:srgbClr val="206595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-PL" sz="1800">
                <a:solidFill>
                  <a:srgbClr val="206595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Krwotoki</a:t>
            </a:r>
            <a:endParaRPr sz="1800">
              <a:solidFill>
                <a:srgbClr val="206595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-PL" sz="1800">
                <a:solidFill>
                  <a:srgbClr val="206595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Omdlenie</a:t>
            </a:r>
            <a:endParaRPr sz="1800">
              <a:solidFill>
                <a:srgbClr val="206595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-PL" sz="1800">
                <a:solidFill>
                  <a:srgbClr val="206595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Udar cieplny</a:t>
            </a:r>
            <a:endParaRPr sz="1800">
              <a:solidFill>
                <a:srgbClr val="206595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-PL" sz="1800">
                <a:solidFill>
                  <a:srgbClr val="206595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Alergia</a:t>
            </a:r>
            <a:endParaRPr sz="1800">
              <a:solidFill>
                <a:srgbClr val="206595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-PL" sz="1800">
                <a:solidFill>
                  <a:srgbClr val="206595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Padaczka</a:t>
            </a:r>
            <a:endParaRPr sz="1800">
              <a:solidFill>
                <a:srgbClr val="206595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-PL" sz="1800">
                <a:solidFill>
                  <a:srgbClr val="206595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Cukrzyca</a:t>
            </a:r>
            <a:endParaRPr sz="1800">
              <a:solidFill>
                <a:srgbClr val="206595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-PL" sz="1800">
                <a:solidFill>
                  <a:srgbClr val="206595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Astma</a:t>
            </a:r>
            <a:endParaRPr sz="1800">
              <a:solidFill>
                <a:srgbClr val="206595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-PL" sz="1800">
                <a:solidFill>
                  <a:srgbClr val="206595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Covid-19</a:t>
            </a:r>
            <a:endParaRPr sz="1800">
              <a:solidFill>
                <a:srgbClr val="206595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065" name="Google Shape;1065;p142"/>
          <p:cNvSpPr txBox="1"/>
          <p:nvPr/>
        </p:nvSpPr>
        <p:spPr>
          <a:xfrm>
            <a:off x="1292675" y="5265450"/>
            <a:ext cx="9226500" cy="62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l-PL" sz="1600">
                <a:solidFill>
                  <a:srgbClr val="206595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W każdym przypadku, jeśli nie wiesz, jak zareagować, skorzystaj z filmów i materiałów szkoleniowych w Internecie</a:t>
            </a:r>
            <a:endParaRPr sz="1600" b="0" i="0" u="none" strike="noStrike" cap="none">
              <a:solidFill>
                <a:srgbClr val="206595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pic>
        <p:nvPicPr>
          <p:cNvPr id="1066" name="Google Shape;1066;p14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769523" y="2196353"/>
            <a:ext cx="1751861" cy="1849309"/>
          </a:xfrm>
          <a:prstGeom prst="roundRect">
            <a:avLst>
              <a:gd name="adj" fmla="val 11111"/>
            </a:avLst>
          </a:prstGeom>
          <a:noFill/>
          <a:ln w="190500" cap="rnd" cmpd="sng">
            <a:solidFill>
              <a:srgbClr val="C8C6BD"/>
            </a:solidFill>
            <a:prstDash val="solid"/>
            <a:round/>
            <a:headEnd type="none" w="sm" len="sm"/>
            <a:tailEnd type="none" w="sm" len="sm"/>
          </a:ln>
          <a:effectLst>
            <a:outerShdw blurRad="101600" dist="50800" dir="7200000" algn="tl" rotWithShape="0">
              <a:srgbClr val="000000">
                <a:alpha val="43529"/>
              </a:srgbClr>
            </a:outerShdw>
          </a:effectLst>
        </p:spPr>
      </p:pic>
      <p:pic>
        <p:nvPicPr>
          <p:cNvPr id="1067" name="Google Shape;1067;p14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74006" y="1293683"/>
            <a:ext cx="2001860" cy="1482625"/>
          </a:xfrm>
          <a:prstGeom prst="rect">
            <a:avLst/>
          </a:prstGeom>
          <a:solidFill>
            <a:srgbClr val="ECECEC"/>
          </a:solidFill>
          <a:ln w="1905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65000" dist="50800" dir="12900000" kx="195000" ky="145000" algn="tl" rotWithShape="0">
              <a:srgbClr val="000000">
                <a:alpha val="28627"/>
              </a:srgbClr>
            </a:outerShdw>
          </a:effectLst>
        </p:spPr>
      </p:pic>
      <p:pic>
        <p:nvPicPr>
          <p:cNvPr id="1068" name="Google Shape;1068;p14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531645" y="3350599"/>
            <a:ext cx="1964375" cy="1390125"/>
          </a:xfrm>
          <a:prstGeom prst="rect">
            <a:avLst/>
          </a:prstGeom>
          <a:solidFill>
            <a:srgbClr val="ECECEC"/>
          </a:solidFill>
          <a:ln w="1905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65000" dist="50800" dir="12900000" kx="195000" ky="145000" algn="tl" rotWithShape="0">
              <a:srgbClr val="000000">
                <a:alpha val="28627"/>
              </a:srgbClr>
            </a:outerShdw>
          </a:effectLst>
        </p:spPr>
      </p:pic>
      <p:pic>
        <p:nvPicPr>
          <p:cNvPr id="1069" name="Google Shape;1069;p14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098397" y="1290716"/>
            <a:ext cx="2393637" cy="1488543"/>
          </a:xfrm>
          <a:prstGeom prst="roundRect">
            <a:avLst>
              <a:gd name="adj" fmla="val 11111"/>
            </a:avLst>
          </a:prstGeom>
          <a:noFill/>
          <a:ln w="190500" cap="rnd" cmpd="sng">
            <a:solidFill>
              <a:srgbClr val="C8C6BD"/>
            </a:solidFill>
            <a:prstDash val="solid"/>
            <a:round/>
            <a:headEnd type="none" w="sm" len="sm"/>
            <a:tailEnd type="none" w="sm" len="sm"/>
          </a:ln>
          <a:effectLst>
            <a:outerShdw blurRad="101600" dist="50800" dir="7200000" algn="tl" rotWithShape="0">
              <a:srgbClr val="000000">
                <a:alpha val="43529"/>
              </a:srgbClr>
            </a:outerShdw>
          </a:effectLst>
        </p:spPr>
      </p:pic>
      <p:pic>
        <p:nvPicPr>
          <p:cNvPr id="1070" name="Google Shape;1070;p14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227835" y="3254920"/>
            <a:ext cx="2134763" cy="1724232"/>
          </a:xfrm>
          <a:prstGeom prst="roundRect">
            <a:avLst>
              <a:gd name="adj" fmla="val 11111"/>
            </a:avLst>
          </a:prstGeom>
          <a:noFill/>
          <a:ln w="190500" cap="rnd" cmpd="sng">
            <a:solidFill>
              <a:srgbClr val="C8C6BD"/>
            </a:solidFill>
            <a:prstDash val="solid"/>
            <a:round/>
            <a:headEnd type="none" w="sm" len="sm"/>
            <a:tailEnd type="none" w="sm" len="sm"/>
          </a:ln>
          <a:effectLst>
            <a:outerShdw blurRad="101600" dist="50800" dir="7200000" algn="tl" rotWithShape="0">
              <a:srgbClr val="000000">
                <a:alpha val="43529"/>
              </a:srgbClr>
            </a:outerShdw>
          </a:effectLst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" name="Google Shape;1075;p143" descr="Jest kolejna kara finansowa za naruszenie RODO﻿ - SpecFil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680446" y="2680924"/>
            <a:ext cx="6831107" cy="2890084"/>
          </a:xfrm>
          <a:prstGeom prst="rect">
            <a:avLst/>
          </a:prstGeom>
          <a:noFill/>
          <a:ln>
            <a:noFill/>
          </a:ln>
        </p:spPr>
      </p:pic>
      <p:sp>
        <p:nvSpPr>
          <p:cNvPr id="1076" name="Google Shape;1076;p143"/>
          <p:cNvSpPr txBox="1">
            <a:spLocks noGrp="1"/>
          </p:cNvSpPr>
          <p:nvPr>
            <p:ph type="title" idx="4294967295"/>
          </p:nvPr>
        </p:nvSpPr>
        <p:spPr>
          <a:xfrm>
            <a:off x="1584385" y="911855"/>
            <a:ext cx="9023230" cy="13255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sz="2200" b="1" dirty="0">
                <a:solidFill>
                  <a:srgbClr val="206595"/>
                </a:solidFill>
                <a:latin typeface="Montserrat"/>
                <a:ea typeface="Montserrat"/>
                <a:cs typeface="Montserrat"/>
                <a:sym typeface="Montserrat"/>
              </a:rPr>
              <a:t>PAMIĘTAJ!</a:t>
            </a:r>
            <a:endParaRPr sz="2200" b="1" dirty="0">
              <a:solidFill>
                <a:srgbClr val="206595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200" b="1" dirty="0">
              <a:solidFill>
                <a:srgbClr val="206595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sz="2200" b="1" dirty="0">
                <a:solidFill>
                  <a:srgbClr val="206595"/>
                </a:solidFill>
                <a:latin typeface="Montserrat"/>
                <a:ea typeface="Montserrat"/>
                <a:cs typeface="Montserrat"/>
                <a:sym typeface="Montserrat"/>
              </a:rPr>
              <a:t>W niektórych krajach (np. Hiszpanii) możesz zostać obciążony grzywną za nieuzasadnione wezwanie karetki. </a:t>
            </a:r>
            <a:endParaRPr sz="2200" b="1" dirty="0">
              <a:solidFill>
                <a:srgbClr val="206595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1" name="Google Shape;1081;p144"/>
          <p:cNvSpPr txBox="1"/>
          <p:nvPr/>
        </p:nvSpPr>
        <p:spPr>
          <a:xfrm>
            <a:off x="677608" y="495541"/>
            <a:ext cx="7367700" cy="82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-PL" sz="2200" b="1">
                <a:solidFill>
                  <a:srgbClr val="206595"/>
                </a:solidFill>
                <a:latin typeface="Montserrat"/>
                <a:ea typeface="Montserrat"/>
                <a:cs typeface="Montserrat"/>
                <a:sym typeface="Montserrat"/>
              </a:rPr>
              <a:t>PROCEDURY PIERWSZEJ POMOCY:</a:t>
            </a:r>
            <a:endParaRPr sz="2200" b="1">
              <a:solidFill>
                <a:srgbClr val="206595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-PL" sz="2200" b="1">
                <a:solidFill>
                  <a:srgbClr val="206595"/>
                </a:solidFill>
                <a:latin typeface="Montserrat"/>
                <a:ea typeface="Montserrat"/>
                <a:cs typeface="Montserrat"/>
                <a:sym typeface="Montserrat"/>
              </a:rPr>
              <a:t>Ocena reakcji ofiary</a:t>
            </a:r>
            <a:endParaRPr sz="2200" b="1">
              <a:solidFill>
                <a:srgbClr val="206595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082" name="Google Shape;1082;p144"/>
          <p:cNvSpPr txBox="1"/>
          <p:nvPr/>
        </p:nvSpPr>
        <p:spPr>
          <a:xfrm>
            <a:off x="767514" y="1526125"/>
            <a:ext cx="7714500" cy="68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l-PL" sz="1800" b="0" i="0" u="none" strike="noStrike" cap="none">
                <a:solidFill>
                  <a:srgbClr val="206595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1. </a:t>
            </a:r>
            <a:r>
              <a:rPr lang="pl-PL" sz="1800">
                <a:solidFill>
                  <a:srgbClr val="206595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Zapewnij bezpieczeństwo sobie, poszkodowanemu i innym.</a:t>
            </a:r>
            <a:endParaRPr sz="1800">
              <a:solidFill>
                <a:srgbClr val="206595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-PL" sz="1800">
                <a:solidFill>
                  <a:srgbClr val="206595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2. Sprawdź, czy poszkodowany jest przytomny i reaguje.</a:t>
            </a:r>
            <a:endParaRPr sz="1800">
              <a:solidFill>
                <a:srgbClr val="206595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pic>
        <p:nvPicPr>
          <p:cNvPr id="1083" name="Google Shape;1083;p144" descr="Sprawdzenie stanu przytomności poszkodowanego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219287" y="2246725"/>
            <a:ext cx="3753425" cy="2702475"/>
          </a:xfrm>
          <a:prstGeom prst="rect">
            <a:avLst/>
          </a:prstGeom>
          <a:noFill/>
          <a:ln>
            <a:noFill/>
          </a:ln>
        </p:spPr>
      </p:pic>
      <p:sp>
        <p:nvSpPr>
          <p:cNvPr id="1084" name="Google Shape;1084;p144"/>
          <p:cNvSpPr txBox="1"/>
          <p:nvPr/>
        </p:nvSpPr>
        <p:spPr>
          <a:xfrm>
            <a:off x="0" y="4981900"/>
            <a:ext cx="12192000" cy="100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-PL" sz="1800">
                <a:solidFill>
                  <a:srgbClr val="206595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Delikatnie potrząśnij ramionami ofiary i zapytaj głośno</a:t>
            </a:r>
            <a:endParaRPr sz="1800">
              <a:solidFill>
                <a:srgbClr val="206595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-PL" sz="1800">
                <a:solidFill>
                  <a:srgbClr val="206595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"Czy wszystko w porządku?"</a:t>
            </a:r>
            <a:endParaRPr sz="1800">
              <a:solidFill>
                <a:srgbClr val="206595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>
              <a:solidFill>
                <a:srgbClr val="206595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9" name="Google Shape;1089;g137b884ce38_2_113"/>
          <p:cNvSpPr txBox="1"/>
          <p:nvPr/>
        </p:nvSpPr>
        <p:spPr>
          <a:xfrm>
            <a:off x="677608" y="495541"/>
            <a:ext cx="7367700" cy="82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-PL" sz="2200" b="1">
                <a:solidFill>
                  <a:srgbClr val="206595"/>
                </a:solidFill>
                <a:latin typeface="Montserrat"/>
                <a:ea typeface="Montserrat"/>
                <a:cs typeface="Montserrat"/>
                <a:sym typeface="Montserrat"/>
              </a:rPr>
              <a:t>PROCEDURY PIERWSZEJ POMOCY:</a:t>
            </a:r>
            <a:endParaRPr sz="2200" b="1">
              <a:solidFill>
                <a:srgbClr val="206595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-PL" sz="2200" b="1">
                <a:solidFill>
                  <a:srgbClr val="206595"/>
                </a:solidFill>
                <a:latin typeface="Montserrat"/>
                <a:ea typeface="Montserrat"/>
                <a:cs typeface="Montserrat"/>
                <a:sym typeface="Montserrat"/>
              </a:rPr>
              <a:t>Gdy ofiara jest przytomna</a:t>
            </a:r>
            <a:endParaRPr sz="2200" b="1">
              <a:solidFill>
                <a:srgbClr val="206595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090" name="Google Shape;1090;g137b884ce38_2_113"/>
          <p:cNvSpPr txBox="1"/>
          <p:nvPr/>
        </p:nvSpPr>
        <p:spPr>
          <a:xfrm>
            <a:off x="767514" y="1526125"/>
            <a:ext cx="7714500" cy="259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-PL" sz="1800">
                <a:solidFill>
                  <a:srgbClr val="206595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Jeżeli poszkodowany odpowie ruchem lub odpowie na pytanie,</a:t>
            </a:r>
            <a:endParaRPr sz="1800">
              <a:solidFill>
                <a:srgbClr val="206595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-PL" sz="1800">
                <a:solidFill>
                  <a:srgbClr val="206595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pozostaw poszkodowanego w pozycji, w której go znalazłeś, upewniając się, że jest w tym miejscu bezpieczny, sprawdź, czy nie ma obrażeń.</a:t>
            </a:r>
            <a:endParaRPr sz="1800">
              <a:solidFill>
                <a:srgbClr val="206595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800">
              <a:solidFill>
                <a:srgbClr val="206595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-PL" sz="1800">
                <a:solidFill>
                  <a:srgbClr val="206595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Co jakiś czas sprawdzaj stan poszkodowanego, wezwij odpowiednie służby ratunkowe lub medyczne.</a:t>
            </a:r>
            <a:endParaRPr sz="1800">
              <a:solidFill>
                <a:srgbClr val="206595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800">
              <a:solidFill>
                <a:srgbClr val="206595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091" name="Google Shape;1091;g137b884ce38_2_113"/>
          <p:cNvSpPr txBox="1"/>
          <p:nvPr/>
        </p:nvSpPr>
        <p:spPr>
          <a:xfrm>
            <a:off x="0" y="4981900"/>
            <a:ext cx="121920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>
              <a:solidFill>
                <a:srgbClr val="206595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pic>
        <p:nvPicPr>
          <p:cNvPr id="1092" name="Google Shape;1092;g137b884ce38_2_113" descr="Ocena reakcji poszkodowanego-Poszkodowany przytomny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324196" y="1592493"/>
            <a:ext cx="3753425" cy="2912658"/>
          </a:xfrm>
          <a:prstGeom prst="rect">
            <a:avLst/>
          </a:prstGeom>
          <a:noFill/>
          <a:ln>
            <a:noFill/>
          </a:ln>
        </p:spPr>
      </p:pic>
      <p:sp>
        <p:nvSpPr>
          <p:cNvPr id="1093" name="Google Shape;1093;g137b884ce38_2_113"/>
          <p:cNvSpPr txBox="1"/>
          <p:nvPr/>
        </p:nvSpPr>
        <p:spPr>
          <a:xfrm>
            <a:off x="767525" y="4505150"/>
            <a:ext cx="75567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800">
                <a:solidFill>
                  <a:srgbClr val="446FA8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Cały czas rozmawiaj z ofiarą, aż nadejdzie pomoc.</a:t>
            </a:r>
            <a:endParaRPr sz="1800">
              <a:solidFill>
                <a:srgbClr val="446FA8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8" name="Google Shape;1098;g137b884ce38_2_125"/>
          <p:cNvSpPr txBox="1"/>
          <p:nvPr/>
        </p:nvSpPr>
        <p:spPr>
          <a:xfrm>
            <a:off x="677608" y="495541"/>
            <a:ext cx="7367700" cy="82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-PL" sz="2200" b="1">
                <a:solidFill>
                  <a:srgbClr val="206595"/>
                </a:solidFill>
                <a:latin typeface="Montserrat"/>
                <a:ea typeface="Montserrat"/>
                <a:cs typeface="Montserrat"/>
                <a:sym typeface="Montserrat"/>
              </a:rPr>
              <a:t>PROCEDURY PIERWSZEJ POMOCY:</a:t>
            </a:r>
            <a:endParaRPr sz="2200" b="1">
              <a:solidFill>
                <a:srgbClr val="206595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-PL" sz="2200" b="1">
                <a:solidFill>
                  <a:srgbClr val="206595"/>
                </a:solidFill>
                <a:latin typeface="Montserrat"/>
                <a:ea typeface="Montserrat"/>
                <a:cs typeface="Montserrat"/>
                <a:sym typeface="Montserrat"/>
              </a:rPr>
              <a:t>Gdy ofiara jest nieprzytomna</a:t>
            </a:r>
            <a:endParaRPr sz="2200" b="1">
              <a:solidFill>
                <a:srgbClr val="206595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099" name="Google Shape;1099;g137b884ce38_2_125"/>
          <p:cNvSpPr txBox="1"/>
          <p:nvPr/>
        </p:nvSpPr>
        <p:spPr>
          <a:xfrm>
            <a:off x="767514" y="1526125"/>
            <a:ext cx="7714500" cy="323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-PL" sz="1800">
                <a:solidFill>
                  <a:srgbClr val="206595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Jeśli ofiara jest nieprzytomna (nie reaguje), należy:</a:t>
            </a:r>
            <a:endParaRPr sz="1800">
              <a:solidFill>
                <a:srgbClr val="206595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06595"/>
              </a:buClr>
              <a:buSzPts val="1800"/>
              <a:buFont typeface="Montserrat Medium"/>
              <a:buChar char="-"/>
            </a:pPr>
            <a:r>
              <a:rPr lang="pl-PL" sz="1800">
                <a:solidFill>
                  <a:srgbClr val="206595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wezwać służby medyczne lub inne służby ratunkowe</a:t>
            </a:r>
            <a:endParaRPr sz="1800">
              <a:solidFill>
                <a:srgbClr val="206595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06595"/>
              </a:buClr>
              <a:buSzPts val="1800"/>
              <a:buFont typeface="Montserrat Medium"/>
              <a:buChar char="-"/>
            </a:pPr>
            <a:r>
              <a:rPr lang="pl-PL" sz="1800">
                <a:solidFill>
                  <a:srgbClr val="206595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usunąć z ust wszelkie widoczne ciała obce, które mogą utrudniać oddychanie</a:t>
            </a:r>
            <a:endParaRPr sz="1800">
              <a:solidFill>
                <a:srgbClr val="206595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06595"/>
              </a:buClr>
              <a:buSzPts val="1800"/>
              <a:buFont typeface="Montserrat Medium"/>
              <a:buChar char="-"/>
            </a:pPr>
            <a:r>
              <a:rPr lang="pl-PL" sz="1800">
                <a:solidFill>
                  <a:srgbClr val="206595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rozluźnij obcisłe ubranie wokół szyi</a:t>
            </a:r>
            <a:endParaRPr sz="1800">
              <a:solidFill>
                <a:srgbClr val="206595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06595"/>
              </a:buClr>
              <a:buSzPts val="1800"/>
              <a:buFont typeface="Montserrat Medium"/>
              <a:buChar char="-"/>
            </a:pPr>
            <a:r>
              <a:rPr lang="pl-PL" sz="1800">
                <a:solidFill>
                  <a:srgbClr val="206595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zdjąć okulary z ofiary</a:t>
            </a:r>
            <a:endParaRPr sz="1800">
              <a:solidFill>
                <a:srgbClr val="206595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06595"/>
              </a:buClr>
              <a:buSzPts val="1800"/>
              <a:buFont typeface="Montserrat Medium"/>
              <a:buChar char="-"/>
            </a:pPr>
            <a:r>
              <a:rPr lang="pl-PL" sz="1800">
                <a:solidFill>
                  <a:srgbClr val="206595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udrożnić drogi oddechowe, przechylając głowę i wystawiając podbródek ofiary</a:t>
            </a:r>
            <a:endParaRPr sz="1800">
              <a:solidFill>
                <a:srgbClr val="206595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800">
              <a:solidFill>
                <a:srgbClr val="206595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800">
              <a:solidFill>
                <a:srgbClr val="206595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100" name="Google Shape;1100;g137b884ce38_2_125"/>
          <p:cNvSpPr txBox="1"/>
          <p:nvPr/>
        </p:nvSpPr>
        <p:spPr>
          <a:xfrm>
            <a:off x="0" y="4981900"/>
            <a:ext cx="121920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>
              <a:solidFill>
                <a:srgbClr val="206595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101" name="Google Shape;1101;g137b884ce38_2_125"/>
          <p:cNvSpPr txBox="1"/>
          <p:nvPr/>
        </p:nvSpPr>
        <p:spPr>
          <a:xfrm>
            <a:off x="767525" y="4505150"/>
            <a:ext cx="75567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800">
                <a:solidFill>
                  <a:srgbClr val="446FA8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W przypadku jakichkolwiek problemów z oddychaniem ułóż poszkodowanego w bezpiecznej pozycji.</a:t>
            </a:r>
            <a:endParaRPr sz="1800">
              <a:solidFill>
                <a:srgbClr val="446FA8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pic>
        <p:nvPicPr>
          <p:cNvPr id="1102" name="Google Shape;1102;g137b884ce38_2_125" descr="Poszkodowany nie reaguj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324201" y="1715149"/>
            <a:ext cx="3753425" cy="25823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7" name="Google Shape;1107;g137b884ce38_2_136"/>
          <p:cNvSpPr txBox="1"/>
          <p:nvPr/>
        </p:nvSpPr>
        <p:spPr>
          <a:xfrm>
            <a:off x="677608" y="495541"/>
            <a:ext cx="7367700" cy="82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-PL" sz="2200" b="1">
                <a:solidFill>
                  <a:srgbClr val="206595"/>
                </a:solidFill>
                <a:latin typeface="Montserrat"/>
                <a:ea typeface="Montserrat"/>
                <a:cs typeface="Montserrat"/>
                <a:sym typeface="Montserrat"/>
              </a:rPr>
              <a:t>PROCEDURY PIERWSZEJ POMOCY:</a:t>
            </a:r>
            <a:endParaRPr sz="2200" b="1">
              <a:solidFill>
                <a:srgbClr val="206595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-PL" sz="2200" b="1">
                <a:solidFill>
                  <a:srgbClr val="206595"/>
                </a:solidFill>
                <a:latin typeface="Montserrat"/>
                <a:ea typeface="Montserrat"/>
                <a:cs typeface="Montserrat"/>
                <a:sym typeface="Montserrat"/>
              </a:rPr>
              <a:t>Gdy ofiara jest nieprzytomna</a:t>
            </a:r>
            <a:endParaRPr sz="2200" b="1">
              <a:solidFill>
                <a:srgbClr val="206595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108" name="Google Shape;1108;g137b884ce38_2_136"/>
          <p:cNvSpPr txBox="1"/>
          <p:nvPr/>
        </p:nvSpPr>
        <p:spPr>
          <a:xfrm>
            <a:off x="767514" y="1526125"/>
            <a:ext cx="7714500" cy="196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800">
                <a:solidFill>
                  <a:srgbClr val="206595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Udrożnij drogi oddechowe, przechylając głowę i wystawiając podbródek poszkodowanego, staraj się unikać zbytniego przechylania głowy, jeśli podejrzewasz uszkodzenie odcinka szyjnego kręgosłupa</a:t>
            </a:r>
            <a:endParaRPr sz="1800">
              <a:solidFill>
                <a:srgbClr val="206595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800">
              <a:solidFill>
                <a:srgbClr val="206595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800">
              <a:solidFill>
                <a:srgbClr val="206595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109" name="Google Shape;1109;g137b884ce38_2_136"/>
          <p:cNvSpPr txBox="1"/>
          <p:nvPr/>
        </p:nvSpPr>
        <p:spPr>
          <a:xfrm>
            <a:off x="4864725" y="3491900"/>
            <a:ext cx="121920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>
              <a:solidFill>
                <a:srgbClr val="206595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110" name="Google Shape;1110;g137b884ce38_2_136"/>
          <p:cNvSpPr txBox="1"/>
          <p:nvPr/>
        </p:nvSpPr>
        <p:spPr>
          <a:xfrm>
            <a:off x="5632250" y="3054625"/>
            <a:ext cx="7556700" cy="240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800">
                <a:solidFill>
                  <a:srgbClr val="446FA8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Otwórz drogi oddechowe w pozycji leżącej</a:t>
            </a:r>
            <a:endParaRPr sz="1800">
              <a:solidFill>
                <a:srgbClr val="446FA8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446FA8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446FA8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446FA8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446FA8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446FA8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800">
                <a:solidFill>
                  <a:srgbClr val="446FA8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Otwórz drogi oddechowe w pozycji bocznej</a:t>
            </a:r>
            <a:endParaRPr sz="1800">
              <a:solidFill>
                <a:srgbClr val="446FA8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446FA8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pic>
        <p:nvPicPr>
          <p:cNvPr id="1111" name="Google Shape;1111;g137b884ce38_2_136" descr="Udrożnienie dróg oddechowych przez odchylenie głowy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65682" y="2963453"/>
            <a:ext cx="1666320" cy="12997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2" name="Google Shape;1112;g137b884ce38_2_136" descr="Udrożnienie dróg oddechowych przez odchylenie głowy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892494" y="2918703"/>
            <a:ext cx="1562998" cy="1281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3" name="Google Shape;1113;g137b884ce38_2_136" descr="udrożnienie dróg oddechowych, gdy poszkodowany leży na boku 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036804" y="4684007"/>
            <a:ext cx="1595185" cy="1205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4" name="Google Shape;1114;g137b884ce38_2_136" descr="udrożnienie dróg oddechowych, gdy poszkodowany leży na brzuchu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805261" y="4630220"/>
            <a:ext cx="1737482" cy="13135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9" name="Google Shape;1119;g137b884ce38_2_152"/>
          <p:cNvSpPr txBox="1"/>
          <p:nvPr/>
        </p:nvSpPr>
        <p:spPr>
          <a:xfrm>
            <a:off x="677608" y="495541"/>
            <a:ext cx="7367700" cy="82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-PL" sz="2200" b="1">
                <a:solidFill>
                  <a:srgbClr val="206595"/>
                </a:solidFill>
                <a:latin typeface="Montserrat"/>
                <a:ea typeface="Montserrat"/>
                <a:cs typeface="Montserrat"/>
                <a:sym typeface="Montserrat"/>
              </a:rPr>
              <a:t>PROCEDURY PIERWSZEJ POMOCY:</a:t>
            </a:r>
            <a:endParaRPr sz="2200" b="1">
              <a:solidFill>
                <a:srgbClr val="206595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-PL" sz="2200" b="1">
                <a:solidFill>
                  <a:srgbClr val="206595"/>
                </a:solidFill>
                <a:latin typeface="Montserrat"/>
                <a:ea typeface="Montserrat"/>
                <a:cs typeface="Montserrat"/>
                <a:sym typeface="Montserrat"/>
              </a:rPr>
              <a:t>Gdy ofiara jest nieprzytomna</a:t>
            </a:r>
            <a:endParaRPr sz="2200" b="1">
              <a:solidFill>
                <a:srgbClr val="206595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120" name="Google Shape;1120;g137b884ce38_2_152"/>
          <p:cNvSpPr txBox="1"/>
          <p:nvPr/>
        </p:nvSpPr>
        <p:spPr>
          <a:xfrm>
            <a:off x="767514" y="1526125"/>
            <a:ext cx="7714500" cy="355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800">
                <a:solidFill>
                  <a:srgbClr val="206595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Utrzymuj otwarte drogi oddechowe, obserwuj oznaki oddechu, słuchaj ich i czuj je:</a:t>
            </a:r>
            <a:endParaRPr sz="1800">
              <a:solidFill>
                <a:srgbClr val="206595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06595"/>
              </a:buClr>
              <a:buSzPts val="1800"/>
              <a:buFont typeface="Montserrat Medium"/>
              <a:buChar char="-"/>
            </a:pPr>
            <a:r>
              <a:rPr lang="pl-PL" sz="1800">
                <a:solidFill>
                  <a:srgbClr val="206595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obserwuj klatkę piersiową ofiary pod kątem ruchu</a:t>
            </a:r>
            <a:endParaRPr sz="1800">
              <a:solidFill>
                <a:srgbClr val="206595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06595"/>
              </a:buClr>
              <a:buSzPts val="1800"/>
              <a:buFont typeface="Montserrat Medium"/>
              <a:buChar char="-"/>
            </a:pPr>
            <a:r>
              <a:rPr lang="pl-PL" sz="1800">
                <a:solidFill>
                  <a:srgbClr val="206595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słuchaj dźwięków oddechowych w ustach</a:t>
            </a:r>
            <a:endParaRPr sz="1800">
              <a:solidFill>
                <a:srgbClr val="206595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06595"/>
              </a:buClr>
              <a:buSzPts val="1800"/>
              <a:buFont typeface="Montserrat Medium"/>
              <a:buChar char="-"/>
            </a:pPr>
            <a:r>
              <a:rPr lang="pl-PL" sz="1800">
                <a:solidFill>
                  <a:srgbClr val="206595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spróbuj poczuć oddech na swoim policzku</a:t>
            </a:r>
            <a:endParaRPr sz="1800">
              <a:solidFill>
                <a:srgbClr val="206595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06595"/>
              </a:buClr>
              <a:buSzPts val="1800"/>
              <a:buFont typeface="Montserrat Medium"/>
              <a:buChar char="-"/>
            </a:pPr>
            <a:r>
              <a:rPr lang="pl-PL" sz="1800">
                <a:solidFill>
                  <a:srgbClr val="206595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zanim dojdziesz do wniosku, że ofiara nie oddycha prawidłowo, obserwuj znaki przez przynajmniej 10 sekund</a:t>
            </a:r>
            <a:endParaRPr sz="1800">
              <a:solidFill>
                <a:srgbClr val="206595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06595"/>
              </a:buClr>
              <a:buSzPts val="1800"/>
              <a:buFont typeface="Montserrat Medium"/>
              <a:buChar char="-"/>
            </a:pPr>
            <a:r>
              <a:rPr lang="pl-PL" sz="1800">
                <a:solidFill>
                  <a:srgbClr val="206595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osoba dorosła oddycha od 16 do 18 razy na minutę</a:t>
            </a:r>
            <a:endParaRPr sz="1800">
              <a:solidFill>
                <a:srgbClr val="206595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206595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800">
              <a:solidFill>
                <a:srgbClr val="206595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800">
              <a:solidFill>
                <a:srgbClr val="206595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121" name="Google Shape;1121;g137b884ce38_2_152"/>
          <p:cNvSpPr txBox="1"/>
          <p:nvPr/>
        </p:nvSpPr>
        <p:spPr>
          <a:xfrm>
            <a:off x="0" y="4981900"/>
            <a:ext cx="121920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>
              <a:solidFill>
                <a:srgbClr val="206595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pic>
        <p:nvPicPr>
          <p:cNvPr id="1122" name="Google Shape;1122;g137b884ce38_2_152" descr="Poszkodowany nie reaguj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324201" y="1715149"/>
            <a:ext cx="3753425" cy="25823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3" name="Google Shape;1123;g137b884ce38_2_152" descr="Sprawdzanie oddychania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482027" y="1715151"/>
            <a:ext cx="3613989" cy="279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8" name="Google Shape;1128;g137b884ce38_2_162"/>
          <p:cNvSpPr txBox="1"/>
          <p:nvPr/>
        </p:nvSpPr>
        <p:spPr>
          <a:xfrm>
            <a:off x="677600" y="495550"/>
            <a:ext cx="9002400" cy="82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-PL" sz="2200" b="1">
                <a:solidFill>
                  <a:srgbClr val="206595"/>
                </a:solidFill>
                <a:latin typeface="Montserrat"/>
                <a:ea typeface="Montserrat"/>
                <a:cs typeface="Montserrat"/>
                <a:sym typeface="Montserrat"/>
              </a:rPr>
              <a:t>PROCEDURY PIERWSZEJ POMOCY:</a:t>
            </a:r>
            <a:endParaRPr sz="2200" b="1">
              <a:solidFill>
                <a:srgbClr val="206595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-PL" sz="2200" b="1">
                <a:solidFill>
                  <a:srgbClr val="206595"/>
                </a:solidFill>
                <a:latin typeface="Montserrat"/>
                <a:ea typeface="Montserrat"/>
                <a:cs typeface="Montserrat"/>
                <a:sym typeface="Montserrat"/>
              </a:rPr>
              <a:t>Ofiara oddycha prawidłowo - ułożenie w pozycji bezpiecznej</a:t>
            </a:r>
            <a:endParaRPr sz="2200" b="1">
              <a:solidFill>
                <a:srgbClr val="206595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129" name="Google Shape;1129;g137b884ce38_2_162"/>
          <p:cNvSpPr txBox="1"/>
          <p:nvPr/>
        </p:nvSpPr>
        <p:spPr>
          <a:xfrm>
            <a:off x="767514" y="1526125"/>
            <a:ext cx="77145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800">
              <a:solidFill>
                <a:srgbClr val="206595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130" name="Google Shape;1130;g137b884ce38_2_162"/>
          <p:cNvSpPr txBox="1"/>
          <p:nvPr/>
        </p:nvSpPr>
        <p:spPr>
          <a:xfrm>
            <a:off x="0" y="4981900"/>
            <a:ext cx="121920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>
              <a:solidFill>
                <a:srgbClr val="206595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pic>
        <p:nvPicPr>
          <p:cNvPr id="1131" name="Google Shape;1131;g137b884ce38_2_162" descr="Pozycja boczna wg NATO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25746" y="1736243"/>
            <a:ext cx="1225182" cy="10144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2" name="Google Shape;1132;g137b884ce38_2_162" descr="Pozycja boczna wg NATO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914445" y="1689596"/>
            <a:ext cx="1288147" cy="1066586"/>
          </a:xfrm>
          <a:prstGeom prst="rect">
            <a:avLst/>
          </a:prstGeom>
          <a:noFill/>
          <a:ln>
            <a:noFill/>
          </a:ln>
        </p:spPr>
      </p:pic>
      <p:sp>
        <p:nvSpPr>
          <p:cNvPr id="1133" name="Google Shape;1133;g137b884ce38_2_162"/>
          <p:cNvSpPr txBox="1"/>
          <p:nvPr/>
        </p:nvSpPr>
        <p:spPr>
          <a:xfrm>
            <a:off x="4966137" y="1712830"/>
            <a:ext cx="5891100" cy="68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-PL" sz="1800">
                <a:solidFill>
                  <a:srgbClr val="206595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Zegnij podudzie w kolanie i odepchnij je od siebie. Umieść rękę ofiary pod jego pośladkiem.</a:t>
            </a: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34" name="Google Shape;1134;g137b884ce38_2_162" descr="Pozycja boczna wg NATO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87226" y="3173109"/>
            <a:ext cx="1430283" cy="124148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5" name="Google Shape;1135;g137b884ce38_2_162" descr="Pozycja boczna wg NATO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819668" y="3131951"/>
            <a:ext cx="1540591" cy="13372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6" name="Google Shape;1136;g137b884ce38_2_162" descr="Pozycja boczna wg NATO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24551" y="3131952"/>
            <a:ext cx="1632936" cy="1417388"/>
          </a:xfrm>
          <a:prstGeom prst="rect">
            <a:avLst/>
          </a:prstGeom>
          <a:noFill/>
          <a:ln>
            <a:noFill/>
          </a:ln>
        </p:spPr>
      </p:pic>
      <p:sp>
        <p:nvSpPr>
          <p:cNvPr id="1137" name="Google Shape;1137;g137b884ce38_2_162"/>
          <p:cNvSpPr txBox="1"/>
          <p:nvPr/>
        </p:nvSpPr>
        <p:spPr>
          <a:xfrm>
            <a:off x="6410074" y="2874644"/>
            <a:ext cx="5181600" cy="12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l-PL" sz="1800">
                <a:solidFill>
                  <a:srgbClr val="206595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Połóż jedną rękę na ramieniu ofiary, przyciągnij ją do siebie, obróć na bok, połóż rękę pod jego policzkiem, a drugą wyprostowaną rękę połóż za plecami.</a:t>
            </a:r>
            <a:endParaRPr sz="1800" b="0" i="0" u="none" strike="noStrike" cap="none">
              <a:solidFill>
                <a:srgbClr val="206595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pic>
        <p:nvPicPr>
          <p:cNvPr id="1138" name="Google Shape;1138;g137b884ce38_2_162" descr="Pozycja boczna wg NATO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025147" y="4747756"/>
            <a:ext cx="1533371" cy="1330966"/>
          </a:xfrm>
          <a:prstGeom prst="rect">
            <a:avLst/>
          </a:prstGeom>
          <a:noFill/>
          <a:ln>
            <a:noFill/>
          </a:ln>
        </p:spPr>
      </p:pic>
      <p:sp>
        <p:nvSpPr>
          <p:cNvPr id="1139" name="Google Shape;1139;g137b884ce38_2_162"/>
          <p:cNvSpPr txBox="1"/>
          <p:nvPr/>
        </p:nvSpPr>
        <p:spPr>
          <a:xfrm>
            <a:off x="4202599" y="4549350"/>
            <a:ext cx="6246300" cy="175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-PL" sz="1800">
                <a:solidFill>
                  <a:srgbClr val="206595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Odwróć ofiarę na bok. Popraw pozycję poszkodowanego.</a:t>
            </a:r>
            <a:endParaRPr sz="1800">
              <a:solidFill>
                <a:srgbClr val="206595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-PL" sz="1800">
                <a:solidFill>
                  <a:srgbClr val="206595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Odchyl głowę do tyłu, oczyszczając drogi oddechowe. Regularnie sprawdzaj jego oddech</a:t>
            </a:r>
            <a:endParaRPr sz="1800">
              <a:solidFill>
                <a:srgbClr val="206595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br>
              <a:rPr lang="pl-PL" sz="1800" b="0" i="0" u="none" strike="noStrike" cap="none">
                <a:solidFill>
                  <a:srgbClr val="206595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</a:br>
            <a:endParaRPr sz="1800" b="0" i="0" u="none" strike="noStrike" cap="none">
              <a:solidFill>
                <a:srgbClr val="206595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31"/>
          <p:cNvSpPr/>
          <p:nvPr/>
        </p:nvSpPr>
        <p:spPr>
          <a:xfrm rot="2580000">
            <a:off x="11431117" y="4841997"/>
            <a:ext cx="353391" cy="154609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8" name="Google Shape;308;p31"/>
          <p:cNvSpPr/>
          <p:nvPr/>
        </p:nvSpPr>
        <p:spPr>
          <a:xfrm rot="-2580000">
            <a:off x="10956247" y="4841996"/>
            <a:ext cx="353391" cy="154609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9" name="Google Shape;309;p31"/>
          <p:cNvSpPr txBox="1"/>
          <p:nvPr/>
        </p:nvSpPr>
        <p:spPr>
          <a:xfrm>
            <a:off x="96055" y="76200"/>
            <a:ext cx="92766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pl-PL" sz="2400" b="1">
                <a:solidFill>
                  <a:srgbClr val="206595"/>
                </a:solidFill>
                <a:latin typeface="Montserrat"/>
                <a:ea typeface="Montserrat"/>
                <a:cs typeface="Montserrat"/>
                <a:sym typeface="Montserrat"/>
              </a:rPr>
              <a:t>WPROWADZENIE</a:t>
            </a:r>
            <a:endParaRPr sz="2400" b="1" i="0" u="none" strike="noStrike" cap="none">
              <a:solidFill>
                <a:srgbClr val="206595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10" name="Google Shape;310;p31"/>
          <p:cNvSpPr txBox="1"/>
          <p:nvPr/>
        </p:nvSpPr>
        <p:spPr>
          <a:xfrm>
            <a:off x="540221" y="1971898"/>
            <a:ext cx="8756400" cy="193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pl-PL" sz="4000" b="0" i="0" u="sng" strike="noStrike" cap="none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https://www.menti.com</a:t>
            </a:r>
            <a:endParaRPr sz="4000">
              <a:solidFill>
                <a:srgbClr val="0E468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endParaRPr sz="4000">
              <a:solidFill>
                <a:srgbClr val="0E468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pl-PL" sz="4000">
                <a:solidFill>
                  <a:srgbClr val="0E468F"/>
                </a:solidFill>
                <a:latin typeface="Calibri"/>
                <a:ea typeface="Calibri"/>
                <a:cs typeface="Calibri"/>
                <a:sym typeface="Calibri"/>
              </a:rPr>
              <a:t>Kod: 9363 4577</a:t>
            </a:r>
            <a:endParaRPr sz="4000">
              <a:solidFill>
                <a:srgbClr val="0E468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11" name="Google Shape;311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801725" y="1279101"/>
            <a:ext cx="3537450" cy="3537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4" name="Google Shape;1144;g137b884ce38_2_182"/>
          <p:cNvSpPr txBox="1"/>
          <p:nvPr/>
        </p:nvSpPr>
        <p:spPr>
          <a:xfrm>
            <a:off x="677600" y="495550"/>
            <a:ext cx="9002400" cy="82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-PL" sz="2200" b="1">
                <a:solidFill>
                  <a:srgbClr val="206595"/>
                </a:solidFill>
                <a:latin typeface="Montserrat"/>
                <a:ea typeface="Montserrat"/>
                <a:cs typeface="Montserrat"/>
                <a:sym typeface="Montserrat"/>
              </a:rPr>
              <a:t>PROCEDURY PIERWSZEJ POMOCY:</a:t>
            </a:r>
            <a:endParaRPr sz="2200" b="1">
              <a:solidFill>
                <a:srgbClr val="206595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-PL" sz="2200" b="1">
                <a:solidFill>
                  <a:srgbClr val="206595"/>
                </a:solidFill>
                <a:latin typeface="Montserrat"/>
                <a:ea typeface="Montserrat"/>
                <a:cs typeface="Montserrat"/>
                <a:sym typeface="Montserrat"/>
              </a:rPr>
              <a:t>Ofiara nie oddycha - przeprowadzenie RKO</a:t>
            </a:r>
            <a:endParaRPr sz="2200" b="1">
              <a:solidFill>
                <a:srgbClr val="206595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145" name="Google Shape;1145;g137b884ce38_2_182"/>
          <p:cNvSpPr txBox="1"/>
          <p:nvPr/>
        </p:nvSpPr>
        <p:spPr>
          <a:xfrm>
            <a:off x="767514" y="1526125"/>
            <a:ext cx="77145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800">
              <a:solidFill>
                <a:srgbClr val="206595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146" name="Google Shape;1146;g137b884ce38_2_182"/>
          <p:cNvSpPr txBox="1"/>
          <p:nvPr/>
        </p:nvSpPr>
        <p:spPr>
          <a:xfrm>
            <a:off x="0" y="4981900"/>
            <a:ext cx="121920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>
              <a:solidFill>
                <a:srgbClr val="206595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147" name="Google Shape;1147;g137b884ce38_2_182"/>
          <p:cNvSpPr txBox="1"/>
          <p:nvPr/>
        </p:nvSpPr>
        <p:spPr>
          <a:xfrm>
            <a:off x="3545170" y="1526125"/>
            <a:ext cx="8108400" cy="164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-PL" sz="1800">
                <a:solidFill>
                  <a:srgbClr val="206595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Obróć ofiarę na plecy, upewnij się, że leży na twardej, płaskiej powierzchni.</a:t>
            </a:r>
            <a:endParaRPr sz="1800">
              <a:solidFill>
                <a:srgbClr val="206595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-PL" sz="1800">
                <a:solidFill>
                  <a:srgbClr val="206595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Poszukaj punktu ucisku w środku klatki piersiowej (mostka).</a:t>
            </a:r>
            <a:endParaRPr sz="1800">
              <a:solidFill>
                <a:srgbClr val="206595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-PL" sz="1800">
                <a:solidFill>
                  <a:srgbClr val="206595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Zacznij uciskać klatkę piersiową.</a:t>
            </a:r>
            <a:endParaRPr sz="1800">
              <a:solidFill>
                <a:srgbClr val="206595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800">
              <a:solidFill>
                <a:srgbClr val="206595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pic>
        <p:nvPicPr>
          <p:cNvPr id="1148" name="Google Shape;1148;g137b884ce38_2_182" descr="Miejsce uciskania klatki piersiowej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7529" y="1526122"/>
            <a:ext cx="2660863" cy="1830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9" name="Google Shape;1149;g137b884ce38_2_182" descr="Uciskanie klatki piersiowej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67524" y="3566910"/>
            <a:ext cx="1428750" cy="20574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0" name="Google Shape;1150;g137b884ce38_2_182" descr="Udrożnienie dróg oddechowych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298560" y="3566895"/>
            <a:ext cx="1428750" cy="1990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1" name="Google Shape;1151;g137b884ce38_2_182" descr="Wdmuchiwanie powietrza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829576" y="3566890"/>
            <a:ext cx="1428750" cy="1990725"/>
          </a:xfrm>
          <a:prstGeom prst="rect">
            <a:avLst/>
          </a:prstGeom>
          <a:noFill/>
          <a:ln>
            <a:noFill/>
          </a:ln>
        </p:spPr>
      </p:pic>
      <p:sp>
        <p:nvSpPr>
          <p:cNvPr id="1152" name="Google Shape;1152;g137b884ce38_2_182"/>
          <p:cNvSpPr txBox="1"/>
          <p:nvPr/>
        </p:nvSpPr>
        <p:spPr>
          <a:xfrm>
            <a:off x="5476550" y="3534775"/>
            <a:ext cx="5940300" cy="205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800">
                <a:solidFill>
                  <a:srgbClr val="206595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Pamiętaj, po 30 uciśnięciach klatki piersiowej odchyl głowę poszkodowanego do tyłu, unieś podbródek i wdmuchnij dwukrotnie powietrze.</a:t>
            </a:r>
            <a:endParaRPr sz="1800">
              <a:solidFill>
                <a:srgbClr val="206595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206595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800">
                <a:solidFill>
                  <a:srgbClr val="206595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Otwórz drogi oddechowe, uszczypnij nos i wdmuchnij powietrze.</a:t>
            </a:r>
            <a:endParaRPr/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7" name="Google Shape;1157;p15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77787" y="1188436"/>
            <a:ext cx="6822300" cy="3902100"/>
          </a:xfrm>
          <a:prstGeom prst="roundRect">
            <a:avLst>
              <a:gd name="adj" fmla="val 11111"/>
            </a:avLst>
          </a:prstGeom>
          <a:noFill/>
          <a:ln w="190500" cap="rnd" cmpd="sng">
            <a:solidFill>
              <a:srgbClr val="C8C6BD"/>
            </a:solidFill>
            <a:prstDash val="solid"/>
            <a:round/>
            <a:headEnd type="none" w="sm" len="sm"/>
            <a:tailEnd type="none" w="sm" len="sm"/>
          </a:ln>
          <a:effectLst>
            <a:outerShdw blurRad="101600" dist="50800" dir="7200000" algn="tl" rotWithShape="0">
              <a:srgbClr val="000000">
                <a:alpha val="43529"/>
              </a:srgbClr>
            </a:outerShdw>
          </a:effectLst>
        </p:spPr>
      </p:pic>
      <p:sp>
        <p:nvSpPr>
          <p:cNvPr id="1158" name="Google Shape;1158;p150"/>
          <p:cNvSpPr txBox="1"/>
          <p:nvPr/>
        </p:nvSpPr>
        <p:spPr>
          <a:xfrm>
            <a:off x="2830300" y="5361200"/>
            <a:ext cx="59598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pl-PL" sz="800" b="0" i="1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.facebook.com/mnhealth/photos/even-during-covid-19-if-you-see-someone-who-needs-cpr-there-is-a-way-to-help-cov/3685472241499206/</a:t>
            </a:r>
            <a:endParaRPr sz="800" b="0" i="1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59" name="Google Shape;1159;p150"/>
          <p:cNvSpPr txBox="1"/>
          <p:nvPr/>
        </p:nvSpPr>
        <p:spPr>
          <a:xfrm>
            <a:off x="677600" y="495550"/>
            <a:ext cx="9002400" cy="43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-PL" sz="2200" b="1">
                <a:solidFill>
                  <a:srgbClr val="206595"/>
                </a:solidFill>
                <a:latin typeface="Montserrat"/>
                <a:ea typeface="Montserrat"/>
                <a:cs typeface="Montserrat"/>
                <a:sym typeface="Montserrat"/>
              </a:rPr>
              <a:t>COVID-19</a:t>
            </a:r>
            <a:endParaRPr sz="2200" b="1">
              <a:solidFill>
                <a:srgbClr val="206595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4" name="Google Shape;1164;p15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44625" y="976225"/>
            <a:ext cx="3800700" cy="3718200"/>
          </a:xfrm>
          <a:prstGeom prst="roundRect">
            <a:avLst>
              <a:gd name="adj" fmla="val 11111"/>
            </a:avLst>
          </a:prstGeom>
          <a:noFill/>
          <a:ln w="190500" cap="rnd" cmpd="sng">
            <a:solidFill>
              <a:srgbClr val="C8C6BD"/>
            </a:solidFill>
            <a:prstDash val="solid"/>
            <a:round/>
            <a:headEnd type="none" w="sm" len="sm"/>
            <a:tailEnd type="none" w="sm" len="sm"/>
          </a:ln>
          <a:effectLst>
            <a:outerShdw blurRad="101600" dist="50800" dir="7200000" algn="tl" rotWithShape="0">
              <a:srgbClr val="000000">
                <a:alpha val="43529"/>
              </a:srgbClr>
            </a:outerShdw>
          </a:effectLst>
        </p:spPr>
      </p:pic>
      <p:sp>
        <p:nvSpPr>
          <p:cNvPr id="1165" name="Google Shape;1165;p151"/>
          <p:cNvSpPr txBox="1"/>
          <p:nvPr/>
        </p:nvSpPr>
        <p:spPr>
          <a:xfrm>
            <a:off x="4531175" y="2304500"/>
            <a:ext cx="7470300" cy="132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000"/>
              <a:buFont typeface="Arial"/>
              <a:buNone/>
            </a:pPr>
            <a:r>
              <a:rPr lang="pl-PL" sz="1800" b="0" i="0" u="sng" strike="noStrike" cap="none">
                <a:solidFill>
                  <a:srgbClr val="206595"/>
                </a:solidFill>
                <a:latin typeface="Montserrat Medium"/>
                <a:ea typeface="Montserrat Medium"/>
                <a:cs typeface="Montserrat Medium"/>
                <a:sym typeface="Montserrat Medium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https://www.youtube.com/watch?v=8A0kljQU48U</a:t>
            </a:r>
            <a:r>
              <a:rPr lang="pl-PL" sz="1800" b="0" i="0" u="none" strike="noStrike" cap="none">
                <a:solidFill>
                  <a:srgbClr val="206595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– EN</a:t>
            </a:r>
            <a:endParaRPr sz="1800" b="0" i="0" u="none" strike="noStrike" cap="none">
              <a:solidFill>
                <a:srgbClr val="206595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000"/>
              <a:buFont typeface="Arial"/>
              <a:buNone/>
            </a:pPr>
            <a:r>
              <a:rPr lang="pl-PL" sz="1800" b="0" i="0" u="sng" strike="noStrike" cap="none">
                <a:solidFill>
                  <a:srgbClr val="206595"/>
                </a:solidFill>
                <a:latin typeface="Montserrat Medium"/>
                <a:ea typeface="Montserrat Medium"/>
                <a:cs typeface="Montserrat Medium"/>
                <a:sym typeface="Montserrat Medium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https://www.youtube.com/watch?v=7XnUCVaBnVQ</a:t>
            </a:r>
            <a:r>
              <a:rPr lang="pl-PL" sz="1800" b="0" i="0" u="none" strike="noStrike" cap="none">
                <a:solidFill>
                  <a:srgbClr val="206595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- EN</a:t>
            </a:r>
            <a:endParaRPr sz="1800" b="0" i="0" u="none" strike="noStrike" cap="none">
              <a:solidFill>
                <a:srgbClr val="206595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000"/>
              <a:buFont typeface="Arial"/>
              <a:buNone/>
            </a:pPr>
            <a:r>
              <a:rPr lang="pl-PL" sz="1800" b="0" i="0" u="sng" strike="noStrike" cap="none">
                <a:solidFill>
                  <a:srgbClr val="206595"/>
                </a:solidFill>
                <a:latin typeface="Montserrat Medium"/>
                <a:ea typeface="Montserrat Medium"/>
                <a:cs typeface="Montserrat Medium"/>
                <a:sym typeface="Montserrat Medium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https://www.youtube.com/watch?v=V334O_phvUc&amp;t=119s</a:t>
            </a:r>
            <a:r>
              <a:rPr lang="pl-PL" sz="1800" b="0" i="0" u="none" strike="noStrike" cap="none">
                <a:solidFill>
                  <a:srgbClr val="206595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- PL</a:t>
            </a:r>
            <a:endParaRPr sz="1800" b="0" i="0" u="none" strike="noStrike" cap="none">
              <a:solidFill>
                <a:srgbClr val="206595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206595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0" name="Google Shape;1170;g13298269c44_0_28"/>
          <p:cNvSpPr txBox="1"/>
          <p:nvPr/>
        </p:nvSpPr>
        <p:spPr>
          <a:xfrm>
            <a:off x="217975" y="1189800"/>
            <a:ext cx="11349000" cy="9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40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0E468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71" name="Google Shape;1171;g13298269c44_0_28"/>
          <p:cNvSpPr/>
          <p:nvPr/>
        </p:nvSpPr>
        <p:spPr>
          <a:xfrm rot="2578233">
            <a:off x="11431262" y="4842008"/>
            <a:ext cx="353422" cy="154531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72" name="Google Shape;1172;g13298269c44_0_28"/>
          <p:cNvSpPr/>
          <p:nvPr/>
        </p:nvSpPr>
        <p:spPr>
          <a:xfrm rot="-2578233">
            <a:off x="10956217" y="4842119"/>
            <a:ext cx="353422" cy="154531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73" name="Google Shape;1173;g13298269c44_0_28"/>
          <p:cNvSpPr txBox="1"/>
          <p:nvPr/>
        </p:nvSpPr>
        <p:spPr>
          <a:xfrm>
            <a:off x="3078480" y="4578132"/>
            <a:ext cx="70104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74" name="Google Shape;1174;g13298269c44_0_2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968700" y="1281725"/>
            <a:ext cx="2773680" cy="3460660"/>
          </a:xfrm>
          <a:prstGeom prst="rect">
            <a:avLst/>
          </a:prstGeom>
          <a:noFill/>
          <a:ln>
            <a:noFill/>
          </a:ln>
        </p:spPr>
      </p:pic>
      <p:sp>
        <p:nvSpPr>
          <p:cNvPr id="1175" name="Google Shape;1175;g13298269c44_0_28"/>
          <p:cNvSpPr txBox="1"/>
          <p:nvPr/>
        </p:nvSpPr>
        <p:spPr>
          <a:xfrm>
            <a:off x="217975" y="1189800"/>
            <a:ext cx="11349000" cy="9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40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0E468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76" name="Google Shape;1176;g13298269c44_0_28"/>
          <p:cNvSpPr/>
          <p:nvPr/>
        </p:nvSpPr>
        <p:spPr>
          <a:xfrm rot="2578233">
            <a:off x="11431278" y="4842023"/>
            <a:ext cx="353422" cy="154531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77" name="Google Shape;1177;g13298269c44_0_28"/>
          <p:cNvSpPr/>
          <p:nvPr/>
        </p:nvSpPr>
        <p:spPr>
          <a:xfrm rot="-2578233">
            <a:off x="10956201" y="4842134"/>
            <a:ext cx="353422" cy="154531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78" name="Google Shape;1178;g13298269c44_0_28"/>
          <p:cNvSpPr txBox="1"/>
          <p:nvPr/>
        </p:nvSpPr>
        <p:spPr>
          <a:xfrm>
            <a:off x="3078480" y="4578132"/>
            <a:ext cx="70104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79" name="Google Shape;1179;g13298269c44_0_28"/>
          <p:cNvSpPr txBox="1"/>
          <p:nvPr/>
        </p:nvSpPr>
        <p:spPr>
          <a:xfrm>
            <a:off x="217975" y="22675"/>
            <a:ext cx="9801900" cy="8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</a:pPr>
            <a:r>
              <a:rPr lang="pl-PL" sz="2400" b="1">
                <a:solidFill>
                  <a:srgbClr val="206595"/>
                </a:solidFill>
                <a:latin typeface="Montserrat"/>
                <a:ea typeface="Montserrat"/>
                <a:cs typeface="Montserrat"/>
                <a:sym typeface="Montserrat"/>
              </a:rPr>
              <a:t>NIM PRZEJDZIEMY DO KOLEJNEJ SEKCJI </a:t>
            </a:r>
            <a:endParaRPr sz="2400" b="1">
              <a:solidFill>
                <a:srgbClr val="206595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206595"/>
              </a:buClr>
              <a:buSzPts val="2400"/>
              <a:buFont typeface="Montserrat"/>
              <a:buChar char="-"/>
            </a:pPr>
            <a:r>
              <a:rPr lang="pl-PL" sz="2400" b="1">
                <a:solidFill>
                  <a:srgbClr val="206595"/>
                </a:solidFill>
                <a:latin typeface="Montserrat"/>
                <a:ea typeface="Montserrat"/>
                <a:cs typeface="Montserrat"/>
                <a:sym typeface="Montserrat"/>
              </a:rPr>
              <a:t>CZY MACIE PAŃSTWO PYTANIA?</a:t>
            </a:r>
            <a:endParaRPr sz="2400" b="1">
              <a:solidFill>
                <a:srgbClr val="206595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4" name="Google Shape;1184;g137b884ce38_2_2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19275" y="322968"/>
            <a:ext cx="6852494" cy="1174104"/>
          </a:xfrm>
          <a:prstGeom prst="rect">
            <a:avLst/>
          </a:prstGeom>
          <a:noFill/>
          <a:ln>
            <a:noFill/>
          </a:ln>
        </p:spPr>
      </p:pic>
      <p:sp>
        <p:nvSpPr>
          <p:cNvPr id="1185" name="Google Shape;1185;g137b884ce38_2_221"/>
          <p:cNvSpPr txBox="1"/>
          <p:nvPr/>
        </p:nvSpPr>
        <p:spPr>
          <a:xfrm>
            <a:off x="319275" y="2009875"/>
            <a:ext cx="7890600" cy="295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-PL" sz="4000" b="1">
                <a:solidFill>
                  <a:srgbClr val="206595"/>
                </a:solidFill>
                <a:latin typeface="Montserrat"/>
                <a:ea typeface="Montserrat"/>
                <a:cs typeface="Montserrat"/>
                <a:sym typeface="Montserrat"/>
              </a:rPr>
              <a:t>ROZWIĄZYWANIE KONFLIKTÓW</a:t>
            </a:r>
            <a:endParaRPr sz="4000" b="1" i="0" u="none" strike="noStrike" cap="none">
              <a:solidFill>
                <a:srgbClr val="206595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9600"/>
              <a:buFont typeface="Arial"/>
              <a:buNone/>
            </a:pPr>
            <a:endParaRPr sz="9600" b="0" i="0" u="none" strike="noStrike" cap="none">
              <a:solidFill>
                <a:srgbClr val="0E468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86" name="Google Shape;1186;g137b884ce38_2_221"/>
          <p:cNvSpPr txBox="1"/>
          <p:nvPr/>
        </p:nvSpPr>
        <p:spPr>
          <a:xfrm>
            <a:off x="319275" y="3487675"/>
            <a:ext cx="7994700" cy="124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endParaRPr sz="2500">
              <a:solidFill>
                <a:srgbClr val="0E468F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pl-PL" sz="2500">
                <a:solidFill>
                  <a:srgbClr val="0E468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podstawy mediacji i inne metody rozwiązywanie konfliktów</a:t>
            </a:r>
            <a:endParaRPr sz="2300" b="0" i="0" u="none" strike="noStrike" cap="none">
              <a:solidFill>
                <a:srgbClr val="FF0000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1" name="Google Shape;1191;p153" descr="Kim jest mediator i czym się zajmuje?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040216" y="2155693"/>
            <a:ext cx="3199282" cy="2641459"/>
          </a:xfrm>
          <a:prstGeom prst="rect">
            <a:avLst/>
          </a:prstGeom>
          <a:noFill/>
          <a:ln>
            <a:noFill/>
          </a:ln>
        </p:spPr>
      </p:pic>
      <p:sp>
        <p:nvSpPr>
          <p:cNvPr id="1192" name="Google Shape;1192;p153"/>
          <p:cNvSpPr txBox="1"/>
          <p:nvPr/>
        </p:nvSpPr>
        <p:spPr>
          <a:xfrm>
            <a:off x="677608" y="495541"/>
            <a:ext cx="7367700" cy="82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-PL" sz="2200" b="1">
                <a:solidFill>
                  <a:srgbClr val="206595"/>
                </a:solidFill>
                <a:latin typeface="Montserrat"/>
                <a:ea typeface="Montserrat"/>
                <a:cs typeface="Montserrat"/>
                <a:sym typeface="Montserrat"/>
              </a:rPr>
              <a:t>ROZWIĄZYWANIE KONFLIKTÓW</a:t>
            </a:r>
            <a:endParaRPr sz="2200" b="1">
              <a:solidFill>
                <a:srgbClr val="206595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-PL" sz="2200" b="1">
                <a:solidFill>
                  <a:srgbClr val="206595"/>
                </a:solidFill>
                <a:latin typeface="Montserrat"/>
                <a:ea typeface="Montserrat"/>
                <a:cs typeface="Montserrat"/>
                <a:sym typeface="Montserrat"/>
              </a:rPr>
              <a:t>Uproszczone mediacje</a:t>
            </a:r>
            <a:endParaRPr sz="2200" b="1">
              <a:solidFill>
                <a:srgbClr val="206595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193" name="Google Shape;1193;p153"/>
          <p:cNvSpPr txBox="1"/>
          <p:nvPr/>
        </p:nvSpPr>
        <p:spPr>
          <a:xfrm>
            <a:off x="767514" y="2088575"/>
            <a:ext cx="7714500" cy="100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-PL" sz="1800">
                <a:solidFill>
                  <a:srgbClr val="206595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Mediacja to metoda rozwiązywania konfliktów, w której mediator występuje jako osoba bezstronna, wspierając strony przeciwne </a:t>
            </a:r>
            <a:br>
              <a:rPr lang="pl-PL" sz="1800">
                <a:solidFill>
                  <a:srgbClr val="206595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</a:br>
            <a:r>
              <a:rPr lang="pl-PL" sz="1800">
                <a:solidFill>
                  <a:srgbClr val="206595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w wypracowaniu własnych rozwiązań</a:t>
            </a:r>
            <a:endParaRPr sz="1800">
              <a:solidFill>
                <a:srgbClr val="206595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" name="Google Shape;1198;g137b884ce38_2_231" descr="Kim jest mediator i czym się zajmuje?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040216" y="2155693"/>
            <a:ext cx="3199282" cy="2641459"/>
          </a:xfrm>
          <a:prstGeom prst="rect">
            <a:avLst/>
          </a:prstGeom>
          <a:noFill/>
          <a:ln>
            <a:noFill/>
          </a:ln>
        </p:spPr>
      </p:pic>
      <p:sp>
        <p:nvSpPr>
          <p:cNvPr id="1199" name="Google Shape;1199;g137b884ce38_2_231"/>
          <p:cNvSpPr txBox="1"/>
          <p:nvPr/>
        </p:nvSpPr>
        <p:spPr>
          <a:xfrm>
            <a:off x="677608" y="495541"/>
            <a:ext cx="7367700" cy="82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-PL" sz="2200" b="1">
                <a:solidFill>
                  <a:srgbClr val="206595"/>
                </a:solidFill>
                <a:latin typeface="Montserrat"/>
                <a:ea typeface="Montserrat"/>
                <a:cs typeface="Montserrat"/>
                <a:sym typeface="Montserrat"/>
              </a:rPr>
              <a:t>ROZWIĄZYWANIE KONFLIKTÓW</a:t>
            </a:r>
            <a:endParaRPr sz="2200" b="1">
              <a:solidFill>
                <a:srgbClr val="206595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-PL" sz="2200" b="1">
                <a:solidFill>
                  <a:srgbClr val="206595"/>
                </a:solidFill>
                <a:latin typeface="Montserrat"/>
                <a:ea typeface="Montserrat"/>
                <a:cs typeface="Montserrat"/>
                <a:sym typeface="Montserrat"/>
              </a:rPr>
              <a:t>Procedura mediacji</a:t>
            </a:r>
            <a:endParaRPr sz="2200" b="1">
              <a:solidFill>
                <a:srgbClr val="206595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200" name="Google Shape;1200;g137b884ce38_2_231"/>
          <p:cNvSpPr txBox="1"/>
          <p:nvPr/>
        </p:nvSpPr>
        <p:spPr>
          <a:xfrm>
            <a:off x="767514" y="2088575"/>
            <a:ext cx="7714500" cy="196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-PL" sz="1800">
                <a:solidFill>
                  <a:srgbClr val="206595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I. Otwarcie sesji</a:t>
            </a:r>
            <a:endParaRPr sz="1800">
              <a:solidFill>
                <a:srgbClr val="206595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-PL" sz="1800">
                <a:solidFill>
                  <a:srgbClr val="206595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II. Zbieranie informacji</a:t>
            </a:r>
            <a:endParaRPr sz="1800">
              <a:solidFill>
                <a:srgbClr val="206595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-PL" sz="1800">
                <a:solidFill>
                  <a:srgbClr val="206595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III. Identyfikacja wzajemnych potrzeb i zainteresowań</a:t>
            </a:r>
            <a:endParaRPr sz="1800">
              <a:solidFill>
                <a:srgbClr val="206595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-PL" sz="1800">
                <a:solidFill>
                  <a:srgbClr val="206595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IV. Tworzenie możliwych rozwiązań</a:t>
            </a:r>
            <a:endParaRPr sz="1800">
              <a:solidFill>
                <a:srgbClr val="206595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-PL" sz="1800">
                <a:solidFill>
                  <a:srgbClr val="206595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V. Ocena pomysłów i wybór rozwiązania</a:t>
            </a:r>
            <a:endParaRPr sz="1800">
              <a:solidFill>
                <a:srgbClr val="206595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-PL" sz="1800">
                <a:solidFill>
                  <a:srgbClr val="206595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VI. Spisanie umowy i zamknięcie sesji</a:t>
            </a:r>
            <a:endParaRPr sz="1800">
              <a:solidFill>
                <a:srgbClr val="206595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pic>
        <p:nvPicPr>
          <p:cNvPr id="1201" name="Google Shape;1201;g137b884ce38_2_231" descr="Mediacje | Izba Gospodarcza Gazownictwa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216605" y="2190753"/>
            <a:ext cx="4400550" cy="2476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6" name="Google Shape;1206;g137b884ce38_2_239"/>
          <p:cNvSpPr txBox="1"/>
          <p:nvPr/>
        </p:nvSpPr>
        <p:spPr>
          <a:xfrm>
            <a:off x="677608" y="495541"/>
            <a:ext cx="7367700" cy="82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-PL" sz="2200" b="1">
                <a:solidFill>
                  <a:srgbClr val="206595"/>
                </a:solidFill>
                <a:latin typeface="Montserrat"/>
                <a:ea typeface="Montserrat"/>
                <a:cs typeface="Montserrat"/>
                <a:sym typeface="Montserrat"/>
              </a:rPr>
              <a:t>ROZWIĄZYWANIE KONFLIKTÓW</a:t>
            </a:r>
            <a:endParaRPr sz="2200" b="1">
              <a:solidFill>
                <a:srgbClr val="206595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-PL" sz="2200" b="1">
                <a:solidFill>
                  <a:srgbClr val="206595"/>
                </a:solidFill>
                <a:latin typeface="Montserrat"/>
                <a:ea typeface="Montserrat"/>
                <a:cs typeface="Montserrat"/>
                <a:sym typeface="Montserrat"/>
              </a:rPr>
              <a:t>Procedura mediacji</a:t>
            </a:r>
            <a:endParaRPr sz="2200" b="1">
              <a:solidFill>
                <a:srgbClr val="206595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207" name="Google Shape;1207;g137b884ce38_2_239"/>
          <p:cNvSpPr txBox="1"/>
          <p:nvPr/>
        </p:nvSpPr>
        <p:spPr>
          <a:xfrm>
            <a:off x="767514" y="2088575"/>
            <a:ext cx="7714500" cy="228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-PL" sz="1800">
                <a:solidFill>
                  <a:srgbClr val="206595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Technika mediacji lub jej elementy przydadzą się w pracy </a:t>
            </a:r>
            <a:br>
              <a:rPr lang="pl-PL" sz="1800">
                <a:solidFill>
                  <a:srgbClr val="206595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</a:br>
            <a:r>
              <a:rPr lang="pl-PL" sz="1800">
                <a:solidFill>
                  <a:srgbClr val="206595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z grupą, w której prędzej czy później będziemy musieli uporać się z nieporozumieniami i konfliktami. </a:t>
            </a:r>
            <a:endParaRPr sz="1800">
              <a:solidFill>
                <a:srgbClr val="206595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800">
              <a:solidFill>
                <a:srgbClr val="206595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-PL" sz="1800">
                <a:solidFill>
                  <a:srgbClr val="206595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Rozwiązania wypracowane przez strony konfliktu, przy udziale mediatora, który je tylko wspiera, pomogą w trudnościach </a:t>
            </a:r>
            <a:br>
              <a:rPr lang="pl-PL" sz="1800">
                <a:solidFill>
                  <a:srgbClr val="206595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</a:br>
            <a:r>
              <a:rPr lang="pl-PL" sz="1800">
                <a:solidFill>
                  <a:srgbClr val="206595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i dadzą satysfakcję stronom konfliktu poszukującym rozwiązań.</a:t>
            </a:r>
            <a:endParaRPr sz="1800">
              <a:solidFill>
                <a:srgbClr val="206595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pic>
        <p:nvPicPr>
          <p:cNvPr id="1208" name="Google Shape;1208;g137b884ce38_2_239" descr="https://logopedalubin.com.pl/wp-content/uploads/2019/01/mediacje-1024x771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717550" y="1949452"/>
            <a:ext cx="3066601" cy="23089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3" name="Google Shape;1213;p156"/>
          <p:cNvSpPr txBox="1"/>
          <p:nvPr/>
        </p:nvSpPr>
        <p:spPr>
          <a:xfrm>
            <a:off x="1991544" y="1196752"/>
            <a:ext cx="7200900" cy="201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14" name="Google Shape;1214;p156"/>
          <p:cNvSpPr txBox="1">
            <a:spLocks noGrp="1"/>
          </p:cNvSpPr>
          <p:nvPr>
            <p:ph type="body" idx="4294967295"/>
          </p:nvPr>
        </p:nvSpPr>
        <p:spPr>
          <a:xfrm>
            <a:off x="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11430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pl-PL" b="1" u="sng">
                <a:solidFill>
                  <a:srgbClr val="206595"/>
                </a:solidFill>
                <a:latin typeface="Montserrat"/>
                <a:ea typeface="Montserrat"/>
                <a:cs typeface="Montserrat"/>
                <a:sym typeface="Montserra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Mediation</a:t>
            </a:r>
            <a:r>
              <a:rPr lang="pl-PL" b="1">
                <a:solidFill>
                  <a:srgbClr val="206595"/>
                </a:solidFill>
                <a:latin typeface="Montserrat"/>
                <a:ea typeface="Montserrat"/>
                <a:cs typeface="Montserrat"/>
                <a:sym typeface="Montserrat"/>
              </a:rPr>
              <a:t> – link do filmu</a:t>
            </a:r>
            <a:endParaRPr b="1">
              <a:solidFill>
                <a:srgbClr val="206595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9" name="Google Shape;1219;g13298269c44_0_37"/>
          <p:cNvSpPr txBox="1"/>
          <p:nvPr/>
        </p:nvSpPr>
        <p:spPr>
          <a:xfrm>
            <a:off x="217975" y="1189800"/>
            <a:ext cx="11349000" cy="9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40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0E468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20" name="Google Shape;1220;g13298269c44_0_37"/>
          <p:cNvSpPr/>
          <p:nvPr/>
        </p:nvSpPr>
        <p:spPr>
          <a:xfrm rot="2578233">
            <a:off x="11431262" y="4842008"/>
            <a:ext cx="353422" cy="154531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21" name="Google Shape;1221;g13298269c44_0_37"/>
          <p:cNvSpPr/>
          <p:nvPr/>
        </p:nvSpPr>
        <p:spPr>
          <a:xfrm rot="-2578233">
            <a:off x="10956217" y="4842119"/>
            <a:ext cx="353422" cy="154531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22" name="Google Shape;1222;g13298269c44_0_37"/>
          <p:cNvSpPr txBox="1"/>
          <p:nvPr/>
        </p:nvSpPr>
        <p:spPr>
          <a:xfrm>
            <a:off x="3078480" y="4578132"/>
            <a:ext cx="70104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23" name="Google Shape;1223;g13298269c44_0_3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968700" y="1281725"/>
            <a:ext cx="2773680" cy="3460660"/>
          </a:xfrm>
          <a:prstGeom prst="rect">
            <a:avLst/>
          </a:prstGeom>
          <a:noFill/>
          <a:ln>
            <a:noFill/>
          </a:ln>
        </p:spPr>
      </p:pic>
      <p:sp>
        <p:nvSpPr>
          <p:cNvPr id="1224" name="Google Shape;1224;g13298269c44_0_37"/>
          <p:cNvSpPr txBox="1"/>
          <p:nvPr/>
        </p:nvSpPr>
        <p:spPr>
          <a:xfrm>
            <a:off x="217975" y="22675"/>
            <a:ext cx="9801900" cy="8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</a:pPr>
            <a:r>
              <a:rPr lang="pl-PL" sz="2400" b="1">
                <a:solidFill>
                  <a:srgbClr val="206595"/>
                </a:solidFill>
                <a:latin typeface="Montserrat"/>
                <a:ea typeface="Montserrat"/>
                <a:cs typeface="Montserrat"/>
                <a:sym typeface="Montserrat"/>
              </a:rPr>
              <a:t>NIM PRZEJDZIEMY DO KOLEJNEJ SEKCJI </a:t>
            </a:r>
            <a:endParaRPr sz="2400" b="1">
              <a:solidFill>
                <a:srgbClr val="206595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206595"/>
              </a:buClr>
              <a:buSzPts val="2400"/>
              <a:buFont typeface="Montserrat"/>
              <a:buChar char="-"/>
            </a:pPr>
            <a:r>
              <a:rPr lang="pl-PL" sz="2400" b="1">
                <a:solidFill>
                  <a:srgbClr val="206595"/>
                </a:solidFill>
                <a:latin typeface="Montserrat"/>
                <a:ea typeface="Montserrat"/>
                <a:cs typeface="Montserrat"/>
                <a:sym typeface="Montserrat"/>
              </a:rPr>
              <a:t>CZY MACIE PAŃSTWO PYTANIA?</a:t>
            </a:r>
            <a:endParaRPr sz="2400" b="1">
              <a:solidFill>
                <a:srgbClr val="206595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34"/>
          <p:cNvSpPr txBox="1"/>
          <p:nvPr/>
        </p:nvSpPr>
        <p:spPr>
          <a:xfrm>
            <a:off x="217975" y="1189800"/>
            <a:ext cx="11349000" cy="9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40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0E468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7" name="Google Shape;317;p34"/>
          <p:cNvSpPr/>
          <p:nvPr/>
        </p:nvSpPr>
        <p:spPr>
          <a:xfrm rot="2580000">
            <a:off x="11431117" y="4841997"/>
            <a:ext cx="353391" cy="154609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8" name="Google Shape;318;p34"/>
          <p:cNvSpPr/>
          <p:nvPr/>
        </p:nvSpPr>
        <p:spPr>
          <a:xfrm rot="-2580000">
            <a:off x="10956247" y="4841996"/>
            <a:ext cx="353391" cy="154609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9" name="Google Shape;319;p34"/>
          <p:cNvSpPr txBox="1"/>
          <p:nvPr/>
        </p:nvSpPr>
        <p:spPr>
          <a:xfrm>
            <a:off x="217975" y="22672"/>
            <a:ext cx="67488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pl-PL" sz="2400" b="1">
                <a:solidFill>
                  <a:srgbClr val="206595"/>
                </a:solidFill>
                <a:latin typeface="Montserrat"/>
                <a:ea typeface="Montserrat"/>
                <a:cs typeface="Montserrat"/>
                <a:sym typeface="Montserrat"/>
              </a:rPr>
              <a:t>“</a:t>
            </a:r>
            <a:r>
              <a:rPr lang="pl-PL" sz="2400" b="1" i="0" u="none" strike="noStrike" cap="none">
                <a:solidFill>
                  <a:srgbClr val="206595"/>
                </a:solidFill>
                <a:latin typeface="Montserrat"/>
                <a:ea typeface="Montserrat"/>
                <a:cs typeface="Montserrat"/>
                <a:sym typeface="Montserrat"/>
              </a:rPr>
              <a:t>BIG PICTURE</a:t>
            </a:r>
            <a:r>
              <a:rPr lang="pl-PL" sz="2400" b="1">
                <a:solidFill>
                  <a:srgbClr val="206595"/>
                </a:solidFill>
                <a:latin typeface="Montserrat"/>
                <a:ea typeface="Montserrat"/>
                <a:cs typeface="Montserrat"/>
                <a:sym typeface="Montserrat"/>
              </a:rPr>
              <a:t>”</a:t>
            </a:r>
            <a:endParaRPr sz="2400" b="1" i="0" u="none" strike="noStrike" cap="none">
              <a:solidFill>
                <a:srgbClr val="206595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320" name="Google Shape;320;p3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86000" y="1285875"/>
            <a:ext cx="7620000" cy="4286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" name="Google Shape;1229;p83"/>
          <p:cNvSpPr txBox="1">
            <a:spLocks noGrp="1"/>
          </p:cNvSpPr>
          <p:nvPr>
            <p:ph type="body" idx="4294967295"/>
          </p:nvPr>
        </p:nvSpPr>
        <p:spPr>
          <a:xfrm>
            <a:off x="1000664" y="1825636"/>
            <a:ext cx="10515600" cy="2879725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57150" dist="19050" dir="5400000" algn="bl" rotWithShape="0">
              <a:schemeClr val="lt1">
                <a:alpha val="0"/>
              </a:schemeClr>
            </a:outerShdw>
          </a:effectLst>
        </p:spPr>
        <p:txBody>
          <a:bodyPr spcFirstLastPara="1" wrap="square" lIns="91425" tIns="45700" rIns="91425" bIns="45700" anchor="t" anchorCtr="0">
            <a:normAutofit fontScale="85000" lnSpcReduction="20000"/>
          </a:bodyPr>
          <a:lstStyle/>
          <a:p>
            <a:pPr marL="0" marR="381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1052"/>
              <a:buNone/>
            </a:pPr>
            <a:r>
              <a:rPr lang="pl-PL" sz="2850" b="1" dirty="0">
                <a:solidFill>
                  <a:srgbClr val="2275A5"/>
                </a:solidFill>
                <a:highlight>
                  <a:schemeClr val="lt1"/>
                </a:highlight>
                <a:latin typeface="Montserrat"/>
                <a:ea typeface="Montserrat"/>
                <a:cs typeface="Montserrat"/>
                <a:sym typeface="Montserrat"/>
              </a:rPr>
              <a:t>burza mózgów</a:t>
            </a:r>
            <a:endParaRPr sz="2850" b="1" dirty="0">
              <a:solidFill>
                <a:srgbClr val="2275A5"/>
              </a:solidFill>
              <a:highlight>
                <a:schemeClr val="lt1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marL="0" marR="381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63157"/>
              <a:buNone/>
            </a:pPr>
            <a:endParaRPr sz="2850" dirty="0">
              <a:solidFill>
                <a:srgbClr val="2275A5"/>
              </a:solidFill>
              <a:highlight>
                <a:schemeClr val="lt1"/>
              </a:highlight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0" marR="381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63157"/>
              <a:buNone/>
            </a:pPr>
            <a:r>
              <a:rPr lang="pl-PL" sz="2850" u="sng" dirty="0">
                <a:solidFill>
                  <a:schemeClr val="hlink"/>
                </a:solidFill>
                <a:highlight>
                  <a:schemeClr val="lt1"/>
                </a:highlight>
                <a:latin typeface="Montserrat Medium"/>
                <a:ea typeface="Montserrat Medium"/>
                <a:cs typeface="Montserrat Medium"/>
                <a:sym typeface="Montserrat Medium"/>
                <a:hlinkClick r:id="rId3"/>
              </a:rPr>
              <a:t>https://www.youtube.com/watch?v=LMTU8bX25ic</a:t>
            </a:r>
            <a:r>
              <a:rPr lang="pl-PL" sz="2850" dirty="0">
                <a:solidFill>
                  <a:srgbClr val="2275A5"/>
                </a:solidFill>
                <a:highlight>
                  <a:schemeClr val="lt1"/>
                </a:highlight>
                <a:latin typeface="Montserrat Medium"/>
                <a:ea typeface="Montserrat Medium"/>
                <a:cs typeface="Montserrat Medium"/>
                <a:sym typeface="Montserrat Medium"/>
              </a:rPr>
              <a:t>   </a:t>
            </a:r>
            <a:endParaRPr sz="2850" dirty="0">
              <a:solidFill>
                <a:srgbClr val="2275A5"/>
              </a:solidFill>
              <a:highlight>
                <a:schemeClr val="lt1"/>
              </a:highlight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0" marR="381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63157"/>
              <a:buNone/>
            </a:pPr>
            <a:endParaRPr sz="2850" dirty="0">
              <a:solidFill>
                <a:srgbClr val="2275A5"/>
              </a:solidFill>
              <a:highlight>
                <a:schemeClr val="lt1"/>
              </a:highlight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0" marR="381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8596"/>
              <a:buFont typeface="Arial"/>
              <a:buNone/>
            </a:pPr>
            <a:r>
              <a:rPr lang="pl-PL" sz="2850" b="1" dirty="0">
                <a:solidFill>
                  <a:srgbClr val="2275A5"/>
                </a:solidFill>
                <a:highlight>
                  <a:schemeClr val="lt1"/>
                </a:highlight>
                <a:latin typeface="Montserrat"/>
                <a:ea typeface="Montserrat"/>
                <a:cs typeface="Montserrat"/>
                <a:sym typeface="Montserrat"/>
              </a:rPr>
              <a:t>metoda trójkąta</a:t>
            </a:r>
            <a:endParaRPr sz="2850" b="1" dirty="0">
              <a:solidFill>
                <a:srgbClr val="2275A5"/>
              </a:solidFill>
              <a:highlight>
                <a:schemeClr val="lt1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marL="0" marR="381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8596"/>
              <a:buFont typeface="Arial"/>
              <a:buNone/>
            </a:pPr>
            <a:r>
              <a:rPr lang="pl-PL" sz="2850" u="sng" dirty="0">
                <a:solidFill>
                  <a:srgbClr val="2275A5"/>
                </a:solidFill>
                <a:highlight>
                  <a:schemeClr val="lt1"/>
                </a:highlight>
                <a:latin typeface="Montserrat"/>
                <a:ea typeface="Montserrat"/>
                <a:cs typeface="Montserrat"/>
                <a:sym typeface="Montserrat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https://www.youtube.com/watch?v=Y7AbJeX7MWY</a:t>
            </a:r>
            <a:r>
              <a:rPr lang="pl-PL" sz="2850" dirty="0">
                <a:solidFill>
                  <a:srgbClr val="206595"/>
                </a:solidFill>
                <a:highlight>
                  <a:schemeClr val="lt1"/>
                </a:highlight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sz="2850" dirty="0">
              <a:solidFill>
                <a:srgbClr val="206595"/>
              </a:solidFill>
              <a:highlight>
                <a:schemeClr val="lt1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marL="0" marR="381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61110"/>
              <a:buFont typeface="Arial"/>
              <a:buNone/>
            </a:pPr>
            <a:endParaRPr sz="1800" b="1" dirty="0">
              <a:solidFill>
                <a:srgbClr val="206595"/>
              </a:solidFill>
              <a:highlight>
                <a:schemeClr val="lt1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marL="0" marR="381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56250"/>
              <a:buNone/>
            </a:pPr>
            <a:r>
              <a:rPr lang="pl-PL" sz="3200" dirty="0">
                <a:solidFill>
                  <a:srgbClr val="206595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 </a:t>
            </a:r>
            <a:endParaRPr dirty="0">
              <a:solidFill>
                <a:srgbClr val="206595"/>
              </a:solidFill>
              <a:highlight>
                <a:schemeClr val="lt1"/>
              </a:highlight>
            </a:endParaRPr>
          </a:p>
          <a:p>
            <a:pPr marL="0" marR="38100" lvl="0" indent="0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SzPct val="78260"/>
              <a:buNone/>
            </a:pPr>
            <a:endParaRPr sz="2300" dirty="0">
              <a:solidFill>
                <a:srgbClr val="446FA8"/>
              </a:solidFill>
              <a:highlight>
                <a:schemeClr val="lt1"/>
              </a:highlight>
              <a:latin typeface="Arial"/>
              <a:ea typeface="Arial"/>
              <a:cs typeface="Arial"/>
              <a:sym typeface="Arial"/>
            </a:endParaRPr>
          </a:p>
          <a:p>
            <a:pPr marL="0" marR="38100" lvl="0" indent="0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SzPct val="56250"/>
              <a:buNone/>
            </a:pPr>
            <a:endParaRPr sz="3200" dirty="0">
              <a:solidFill>
                <a:srgbClr val="446FA8"/>
              </a:solidFill>
              <a:highlight>
                <a:schemeClr val="lt1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30" name="Google Shape;1230;p83"/>
          <p:cNvSpPr/>
          <p:nvPr/>
        </p:nvSpPr>
        <p:spPr>
          <a:xfrm>
            <a:off x="391798" y="1825636"/>
            <a:ext cx="446400" cy="426300"/>
          </a:xfrm>
          <a:prstGeom prst="diamond">
            <a:avLst/>
          </a:prstGeom>
          <a:solidFill>
            <a:srgbClr val="1A78A4"/>
          </a:solidFill>
          <a:ln w="25400" cap="flat" cmpd="sng">
            <a:solidFill>
              <a:srgbClr val="77B94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31" name="Google Shape;1231;p83"/>
          <p:cNvSpPr/>
          <p:nvPr/>
        </p:nvSpPr>
        <p:spPr>
          <a:xfrm>
            <a:off x="391798" y="2931311"/>
            <a:ext cx="446400" cy="426300"/>
          </a:xfrm>
          <a:prstGeom prst="diamond">
            <a:avLst/>
          </a:prstGeom>
          <a:solidFill>
            <a:srgbClr val="1A78A4"/>
          </a:solidFill>
          <a:ln w="25400" cap="flat" cmpd="sng">
            <a:solidFill>
              <a:srgbClr val="77B94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32" name="Google Shape;1232;p83"/>
          <p:cNvSpPr txBox="1"/>
          <p:nvPr/>
        </p:nvSpPr>
        <p:spPr>
          <a:xfrm>
            <a:off x="677608" y="495541"/>
            <a:ext cx="7367700" cy="82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-PL" sz="2200" b="1">
                <a:solidFill>
                  <a:srgbClr val="206595"/>
                </a:solidFill>
                <a:latin typeface="Montserrat"/>
                <a:ea typeface="Montserrat"/>
                <a:cs typeface="Montserrat"/>
                <a:sym typeface="Montserrat"/>
              </a:rPr>
              <a:t>ROZWIĄZYWANIE KONFLIKTÓW</a:t>
            </a:r>
            <a:endParaRPr sz="2200" b="1">
              <a:solidFill>
                <a:srgbClr val="206595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-PL" sz="2200" b="1">
                <a:solidFill>
                  <a:srgbClr val="206595"/>
                </a:solidFill>
                <a:latin typeface="Montserrat"/>
                <a:ea typeface="Montserrat"/>
                <a:cs typeface="Montserrat"/>
                <a:sym typeface="Montserrat"/>
              </a:rPr>
              <a:t>Przykłady</a:t>
            </a:r>
            <a:endParaRPr sz="2200" b="1">
              <a:solidFill>
                <a:srgbClr val="206595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7" name="Google Shape;1237;p84"/>
          <p:cNvSpPr txBox="1">
            <a:spLocks noGrp="1"/>
          </p:cNvSpPr>
          <p:nvPr>
            <p:ph type="body" idx="4294967295"/>
          </p:nvPr>
        </p:nvSpPr>
        <p:spPr>
          <a:xfrm>
            <a:off x="677608" y="1489868"/>
            <a:ext cx="10515600" cy="3878263"/>
          </a:xfrm>
          <a:prstGeom prst="rect">
            <a:avLst/>
          </a:prstGeom>
          <a:noFill/>
          <a:ln>
            <a:noFill/>
          </a:ln>
          <a:effectLst>
            <a:outerShdw blurRad="42863" dist="19050" algn="bl" rotWithShape="0">
              <a:schemeClr val="lt1">
                <a:alpha val="0"/>
              </a:scheme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-PL" sz="1800" dirty="0">
                <a:solidFill>
                  <a:srgbClr val="2275A5"/>
                </a:solidFill>
                <a:highlight>
                  <a:schemeClr val="lt1"/>
                </a:highlight>
                <a:latin typeface="Montserrat Medium"/>
                <a:ea typeface="Montserrat Medium"/>
                <a:cs typeface="Montserrat Medium"/>
                <a:sym typeface="Montserrat Medium"/>
              </a:rPr>
              <a:t>Cel: Wygeneruj jak najwięcej pomysłów, które pomogą rozwiązać problem.</a:t>
            </a:r>
            <a:endParaRPr sz="1800" dirty="0">
              <a:solidFill>
                <a:srgbClr val="2275A5"/>
              </a:solidFill>
              <a:highlight>
                <a:schemeClr val="lt1"/>
              </a:highlight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-PL" sz="1800" dirty="0">
                <a:solidFill>
                  <a:srgbClr val="2275A5"/>
                </a:solidFill>
                <a:highlight>
                  <a:schemeClr val="lt1"/>
                </a:highlight>
                <a:latin typeface="Montserrat Medium"/>
                <a:ea typeface="Montserrat Medium"/>
                <a:cs typeface="Montserrat Medium"/>
                <a:sym typeface="Montserrat Medium"/>
              </a:rPr>
              <a:t>Niezbędne materiały: tablica, pisak, karteczki samoprzylepne.</a:t>
            </a:r>
            <a:endParaRPr sz="1800" dirty="0">
              <a:solidFill>
                <a:srgbClr val="2275A5"/>
              </a:solidFill>
              <a:highlight>
                <a:schemeClr val="lt1"/>
              </a:highlight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800" dirty="0">
              <a:solidFill>
                <a:srgbClr val="206595"/>
              </a:solidFill>
              <a:highlight>
                <a:schemeClr val="lt1"/>
              </a:highlight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-PL" sz="1800" dirty="0">
                <a:solidFill>
                  <a:srgbClr val="206595"/>
                </a:solidFill>
                <a:highlight>
                  <a:schemeClr val="lt1"/>
                </a:highlight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endParaRPr sz="1800" dirty="0">
              <a:solidFill>
                <a:srgbClr val="206595"/>
              </a:solidFill>
              <a:highlight>
                <a:schemeClr val="lt1"/>
              </a:highlight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800" dirty="0">
              <a:solidFill>
                <a:srgbClr val="446FA8"/>
              </a:solidFill>
              <a:highlight>
                <a:schemeClr val="lt1"/>
              </a:highlight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200" dirty="0">
              <a:solidFill>
                <a:srgbClr val="202124"/>
              </a:solidFill>
              <a:highlight>
                <a:schemeClr val="lt1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-PL" sz="2200" dirty="0">
                <a:solidFill>
                  <a:srgbClr val="202124"/>
                </a:solidFill>
                <a:highlight>
                  <a:schemeClr val="lt1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sz="2200" dirty="0">
              <a:solidFill>
                <a:srgbClr val="202124"/>
              </a:solidFill>
              <a:highlight>
                <a:schemeClr val="lt1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</a:pPr>
            <a:endParaRPr sz="2200" dirty="0">
              <a:highlight>
                <a:schemeClr val="lt1"/>
              </a:highlight>
            </a:endParaRPr>
          </a:p>
        </p:txBody>
      </p:sp>
      <p:sp>
        <p:nvSpPr>
          <p:cNvPr id="1238" name="Google Shape;1238;p84"/>
          <p:cNvSpPr txBox="1"/>
          <p:nvPr/>
        </p:nvSpPr>
        <p:spPr>
          <a:xfrm>
            <a:off x="677608" y="495541"/>
            <a:ext cx="7367700" cy="43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-PL" sz="2200" b="1">
                <a:solidFill>
                  <a:srgbClr val="206595"/>
                </a:solidFill>
                <a:latin typeface="Montserrat"/>
                <a:ea typeface="Montserrat"/>
                <a:cs typeface="Montserrat"/>
                <a:sym typeface="Montserrat"/>
              </a:rPr>
              <a:t>METODA TRÓJKĄTA</a:t>
            </a:r>
            <a:endParaRPr sz="2200" b="1">
              <a:solidFill>
                <a:srgbClr val="206595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3" name="Google Shape;1243;p86"/>
          <p:cNvSpPr txBox="1">
            <a:spLocks noGrp="1"/>
          </p:cNvSpPr>
          <p:nvPr>
            <p:ph type="body" idx="4294967295"/>
          </p:nvPr>
        </p:nvSpPr>
        <p:spPr>
          <a:xfrm>
            <a:off x="838200" y="1825636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pl-PL" sz="1800" b="1" dirty="0">
                <a:solidFill>
                  <a:srgbClr val="206595"/>
                </a:solidFill>
                <a:latin typeface="Montserrat"/>
                <a:ea typeface="Montserrat"/>
                <a:cs typeface="Montserrat"/>
                <a:sym typeface="Montserrat"/>
              </a:rPr>
              <a:t>problem z kartą do pokoju</a:t>
            </a:r>
            <a:endParaRPr sz="1800" b="1" dirty="0">
              <a:solidFill>
                <a:srgbClr val="206595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pl-PL" sz="1800" u="sng" dirty="0">
                <a:solidFill>
                  <a:srgbClr val="206595"/>
                </a:solidFill>
                <a:latin typeface="Montserrat Medium"/>
                <a:ea typeface="Montserrat Medium"/>
                <a:cs typeface="Montserrat Medium"/>
                <a:sym typeface="Montserrat Medium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https://www.youtube.com/watch?v=ObtEocVPEfc</a:t>
            </a:r>
            <a:endParaRPr sz="1800" dirty="0">
              <a:solidFill>
                <a:srgbClr val="206595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endParaRPr sz="1800" dirty="0">
              <a:solidFill>
                <a:srgbClr val="206595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pl-PL" sz="1800" b="1" dirty="0">
                <a:solidFill>
                  <a:srgbClr val="206595"/>
                </a:solidFill>
                <a:latin typeface="Montserrat"/>
                <a:ea typeface="Montserrat"/>
                <a:cs typeface="Montserrat"/>
                <a:sym typeface="Montserrat"/>
              </a:rPr>
              <a:t>zagubiony w mieście</a:t>
            </a:r>
            <a:endParaRPr sz="1800" b="1" dirty="0">
              <a:solidFill>
                <a:srgbClr val="206595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pl-PL" sz="1800" u="sng" dirty="0">
                <a:solidFill>
                  <a:srgbClr val="206595"/>
                </a:solidFill>
                <a:latin typeface="Montserrat Medium"/>
                <a:ea typeface="Montserrat Medium"/>
                <a:cs typeface="Montserrat Medium"/>
                <a:sym typeface="Montserrat Medium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https://www.youtube.com/watch?v=razBeplx0KY</a:t>
            </a:r>
            <a:endParaRPr sz="1800" dirty="0">
              <a:solidFill>
                <a:srgbClr val="206595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endParaRPr sz="1800" dirty="0"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endParaRPr dirty="0"/>
          </a:p>
        </p:txBody>
      </p:sp>
      <p:sp>
        <p:nvSpPr>
          <p:cNvPr id="1244" name="Google Shape;1244;p86"/>
          <p:cNvSpPr/>
          <p:nvPr/>
        </p:nvSpPr>
        <p:spPr>
          <a:xfrm>
            <a:off x="391798" y="1825636"/>
            <a:ext cx="446400" cy="426300"/>
          </a:xfrm>
          <a:prstGeom prst="diamond">
            <a:avLst/>
          </a:prstGeom>
          <a:solidFill>
            <a:srgbClr val="1A78A4"/>
          </a:solidFill>
          <a:ln w="25400" cap="flat" cmpd="sng">
            <a:solidFill>
              <a:srgbClr val="77B94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45" name="Google Shape;1245;p86"/>
          <p:cNvSpPr/>
          <p:nvPr/>
        </p:nvSpPr>
        <p:spPr>
          <a:xfrm>
            <a:off x="391798" y="3126236"/>
            <a:ext cx="446400" cy="426300"/>
          </a:xfrm>
          <a:prstGeom prst="diamond">
            <a:avLst/>
          </a:prstGeom>
          <a:solidFill>
            <a:srgbClr val="1A78A4"/>
          </a:solidFill>
          <a:ln w="25400" cap="flat" cmpd="sng">
            <a:solidFill>
              <a:srgbClr val="77B94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46" name="Google Shape;1246;p86"/>
          <p:cNvSpPr txBox="1"/>
          <p:nvPr/>
        </p:nvSpPr>
        <p:spPr>
          <a:xfrm>
            <a:off x="677608" y="495541"/>
            <a:ext cx="7367700" cy="82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-PL" sz="2200" b="1">
                <a:solidFill>
                  <a:srgbClr val="206595"/>
                </a:solidFill>
                <a:latin typeface="Montserrat"/>
                <a:ea typeface="Montserrat"/>
                <a:cs typeface="Montserrat"/>
                <a:sym typeface="Montserrat"/>
              </a:rPr>
              <a:t>ROZWIĄZYWANIE KONFLIKTÓW</a:t>
            </a:r>
            <a:endParaRPr sz="2200" b="1">
              <a:solidFill>
                <a:srgbClr val="206595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-PL" sz="2200" b="1">
                <a:solidFill>
                  <a:srgbClr val="206595"/>
                </a:solidFill>
                <a:latin typeface="Montserrat"/>
                <a:ea typeface="Montserrat"/>
                <a:cs typeface="Montserrat"/>
                <a:sym typeface="Montserrat"/>
              </a:rPr>
              <a:t>Przykłady</a:t>
            </a:r>
            <a:endParaRPr sz="2200" b="1">
              <a:solidFill>
                <a:srgbClr val="206595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1" name="Google Shape;1251;g137b884ce38_2_255"/>
          <p:cNvSpPr txBox="1"/>
          <p:nvPr/>
        </p:nvSpPr>
        <p:spPr>
          <a:xfrm>
            <a:off x="217975" y="1189800"/>
            <a:ext cx="11349000" cy="9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40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0E468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52" name="Google Shape;1252;g137b884ce38_2_255"/>
          <p:cNvSpPr/>
          <p:nvPr/>
        </p:nvSpPr>
        <p:spPr>
          <a:xfrm rot="2578233">
            <a:off x="11431278" y="4842023"/>
            <a:ext cx="353422" cy="154531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53" name="Google Shape;1253;g137b884ce38_2_255"/>
          <p:cNvSpPr/>
          <p:nvPr/>
        </p:nvSpPr>
        <p:spPr>
          <a:xfrm rot="-2578233">
            <a:off x="10956201" y="4842134"/>
            <a:ext cx="353422" cy="154531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54" name="Google Shape;1254;g137b884ce38_2_255"/>
          <p:cNvSpPr txBox="1"/>
          <p:nvPr/>
        </p:nvSpPr>
        <p:spPr>
          <a:xfrm>
            <a:off x="3078480" y="4578132"/>
            <a:ext cx="70104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55" name="Google Shape;1255;g137b884ce38_2_25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968700" y="1281725"/>
            <a:ext cx="2773680" cy="3460660"/>
          </a:xfrm>
          <a:prstGeom prst="rect">
            <a:avLst/>
          </a:prstGeom>
          <a:noFill/>
          <a:ln>
            <a:noFill/>
          </a:ln>
        </p:spPr>
      </p:pic>
      <p:sp>
        <p:nvSpPr>
          <p:cNvPr id="1256" name="Google Shape;1256;g137b884ce38_2_255"/>
          <p:cNvSpPr txBox="1"/>
          <p:nvPr/>
        </p:nvSpPr>
        <p:spPr>
          <a:xfrm>
            <a:off x="217975" y="22675"/>
            <a:ext cx="9801900" cy="8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</a:pPr>
            <a:r>
              <a:rPr lang="pl-PL" sz="2400" b="1">
                <a:solidFill>
                  <a:srgbClr val="206595"/>
                </a:solidFill>
                <a:latin typeface="Montserrat"/>
                <a:ea typeface="Montserrat"/>
                <a:cs typeface="Montserrat"/>
                <a:sym typeface="Montserrat"/>
              </a:rPr>
              <a:t>NIM PRZEJDZIEMY DO KOLEJNEJ SEKCJI </a:t>
            </a:r>
            <a:endParaRPr sz="2400" b="1">
              <a:solidFill>
                <a:srgbClr val="206595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206595"/>
              </a:buClr>
              <a:buSzPts val="2400"/>
              <a:buFont typeface="Montserrat"/>
              <a:buChar char="-"/>
            </a:pPr>
            <a:r>
              <a:rPr lang="pl-PL" sz="2400" b="1">
                <a:solidFill>
                  <a:srgbClr val="206595"/>
                </a:solidFill>
                <a:latin typeface="Montserrat"/>
                <a:ea typeface="Montserrat"/>
                <a:cs typeface="Montserrat"/>
                <a:sym typeface="Montserrat"/>
              </a:rPr>
              <a:t>CZY MACIE PAŃSTWO PYTANIA?</a:t>
            </a:r>
            <a:endParaRPr sz="2400" b="1">
              <a:solidFill>
                <a:srgbClr val="206595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1" name="Google Shape;1261;p94"/>
          <p:cNvSpPr txBox="1"/>
          <p:nvPr/>
        </p:nvSpPr>
        <p:spPr>
          <a:xfrm>
            <a:off x="217975" y="1189800"/>
            <a:ext cx="11349000" cy="9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40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0E468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62" name="Google Shape;1262;p94"/>
          <p:cNvSpPr/>
          <p:nvPr/>
        </p:nvSpPr>
        <p:spPr>
          <a:xfrm rot="2580000">
            <a:off x="11431117" y="4841997"/>
            <a:ext cx="353391" cy="154609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63" name="Google Shape;1263;p94"/>
          <p:cNvSpPr/>
          <p:nvPr/>
        </p:nvSpPr>
        <p:spPr>
          <a:xfrm rot="-2580000">
            <a:off x="10956247" y="4841996"/>
            <a:ext cx="353391" cy="154609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64" name="Google Shape;1264;p94"/>
          <p:cNvSpPr txBox="1"/>
          <p:nvPr/>
        </p:nvSpPr>
        <p:spPr>
          <a:xfrm>
            <a:off x="96055" y="76200"/>
            <a:ext cx="92766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pl-PL" sz="2400" b="1">
                <a:solidFill>
                  <a:srgbClr val="206595"/>
                </a:solidFill>
                <a:latin typeface="Montserrat"/>
                <a:ea typeface="Montserrat"/>
                <a:cs typeface="Montserrat"/>
                <a:sym typeface="Montserrat"/>
              </a:rPr>
              <a:t>ZADANIA TUTORA W OSTATNIEJ FAZIE PROJEKTU</a:t>
            </a:r>
            <a:endParaRPr sz="2400" b="1" i="0" u="none" strike="noStrike" cap="none">
              <a:solidFill>
                <a:srgbClr val="206595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265" name="Google Shape;1265;p94"/>
          <p:cNvSpPr txBox="1"/>
          <p:nvPr/>
        </p:nvSpPr>
        <p:spPr>
          <a:xfrm>
            <a:off x="0" y="4773199"/>
            <a:ext cx="121920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pl-PL" sz="1800">
                <a:solidFill>
                  <a:srgbClr val="206595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Pamiętaj o tych wszystkich dokumentach i sprawozdaniach</a:t>
            </a:r>
            <a:r>
              <a:rPr lang="pl-PL" sz="1800" b="0" i="0" u="none" strike="noStrike" cap="none">
                <a:solidFill>
                  <a:srgbClr val="206595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…</a:t>
            </a:r>
            <a:endParaRPr sz="1800" b="0" i="0" u="none" strike="noStrike" cap="none">
              <a:solidFill>
                <a:srgbClr val="206595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pic>
        <p:nvPicPr>
          <p:cNvPr id="1266" name="Google Shape;1266;p94"/>
          <p:cNvPicPr preferRelativeResize="0"/>
          <p:nvPr/>
        </p:nvPicPr>
        <p:blipFill rotWithShape="1">
          <a:blip r:embed="rId3">
            <a:alphaModFix/>
          </a:blip>
          <a:srcRect l="36180" t="44016" r="52042" b="30758"/>
          <a:stretch/>
        </p:blipFill>
        <p:spPr>
          <a:xfrm>
            <a:off x="4123554" y="1277968"/>
            <a:ext cx="3454994" cy="309781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1" name="Google Shape;1271;p95"/>
          <p:cNvSpPr txBox="1"/>
          <p:nvPr/>
        </p:nvSpPr>
        <p:spPr>
          <a:xfrm>
            <a:off x="217975" y="1189800"/>
            <a:ext cx="11349000" cy="9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40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0E468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72" name="Google Shape;1272;p95"/>
          <p:cNvSpPr/>
          <p:nvPr/>
        </p:nvSpPr>
        <p:spPr>
          <a:xfrm rot="2580000">
            <a:off x="11431117" y="4841997"/>
            <a:ext cx="353391" cy="154609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73" name="Google Shape;1273;p95"/>
          <p:cNvSpPr/>
          <p:nvPr/>
        </p:nvSpPr>
        <p:spPr>
          <a:xfrm rot="-2580000">
            <a:off x="10956247" y="4841996"/>
            <a:ext cx="353391" cy="154609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74" name="Google Shape;1274;p95"/>
          <p:cNvSpPr txBox="1"/>
          <p:nvPr/>
        </p:nvSpPr>
        <p:spPr>
          <a:xfrm>
            <a:off x="-2" y="5078087"/>
            <a:ext cx="121920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pl-PL" sz="1800">
                <a:solidFill>
                  <a:srgbClr val="206595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Przedstaw swoją perspektywę</a:t>
            </a:r>
            <a:r>
              <a:rPr lang="pl-PL" sz="1800" b="0" i="0" u="none" strike="noStrike" cap="none">
                <a:solidFill>
                  <a:srgbClr val="206595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!</a:t>
            </a:r>
            <a:endParaRPr sz="1800" b="0" i="0" u="none" strike="noStrike" cap="none">
              <a:solidFill>
                <a:srgbClr val="206595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pic>
        <p:nvPicPr>
          <p:cNvPr id="1275" name="Google Shape;1275;p95"/>
          <p:cNvPicPr preferRelativeResize="0"/>
          <p:nvPr/>
        </p:nvPicPr>
        <p:blipFill rotWithShape="1">
          <a:blip r:embed="rId3">
            <a:alphaModFix/>
          </a:blip>
          <a:srcRect l="37439" t="15206" r="21220" b="17330"/>
          <a:stretch/>
        </p:blipFill>
        <p:spPr>
          <a:xfrm>
            <a:off x="3210150" y="994057"/>
            <a:ext cx="5771693" cy="3942835"/>
          </a:xfrm>
          <a:prstGeom prst="rect">
            <a:avLst/>
          </a:prstGeom>
          <a:noFill/>
          <a:ln>
            <a:noFill/>
          </a:ln>
        </p:spPr>
      </p:pic>
      <p:sp>
        <p:nvSpPr>
          <p:cNvPr id="1276" name="Google Shape;1276;p95"/>
          <p:cNvSpPr txBox="1"/>
          <p:nvPr/>
        </p:nvSpPr>
        <p:spPr>
          <a:xfrm>
            <a:off x="96055" y="76200"/>
            <a:ext cx="92766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pl-PL" sz="2400" b="1">
                <a:solidFill>
                  <a:srgbClr val="206595"/>
                </a:solidFill>
                <a:latin typeface="Montserrat"/>
                <a:ea typeface="Montserrat"/>
                <a:cs typeface="Montserrat"/>
                <a:sym typeface="Montserrat"/>
              </a:rPr>
              <a:t>ZADANIA TUTORA W OSTATNIEJ FAZIE PROJEKTU</a:t>
            </a:r>
            <a:endParaRPr sz="2400" b="1">
              <a:solidFill>
                <a:srgbClr val="206595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1" name="Google Shape;1281;p96"/>
          <p:cNvSpPr txBox="1"/>
          <p:nvPr/>
        </p:nvSpPr>
        <p:spPr>
          <a:xfrm>
            <a:off x="217975" y="1189800"/>
            <a:ext cx="11349000" cy="9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40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0E468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82" name="Google Shape;1282;p96"/>
          <p:cNvSpPr/>
          <p:nvPr/>
        </p:nvSpPr>
        <p:spPr>
          <a:xfrm rot="2580000">
            <a:off x="11431117" y="4841997"/>
            <a:ext cx="353391" cy="154609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83" name="Google Shape;1283;p96"/>
          <p:cNvSpPr/>
          <p:nvPr/>
        </p:nvSpPr>
        <p:spPr>
          <a:xfrm rot="-2580000">
            <a:off x="10956247" y="4841996"/>
            <a:ext cx="353391" cy="154609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84" name="Google Shape;1284;p96"/>
          <p:cNvSpPr txBox="1"/>
          <p:nvPr/>
        </p:nvSpPr>
        <p:spPr>
          <a:xfrm>
            <a:off x="0" y="4773199"/>
            <a:ext cx="121920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pl-PL" sz="1800">
                <a:solidFill>
                  <a:srgbClr val="206595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Motywuj uczestników do działania !</a:t>
            </a:r>
            <a:endParaRPr sz="1800" b="0" i="0" u="none" strike="noStrike" cap="none">
              <a:solidFill>
                <a:srgbClr val="206595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pic>
        <p:nvPicPr>
          <p:cNvPr id="1285" name="Google Shape;1285;p96"/>
          <p:cNvPicPr preferRelativeResize="0"/>
          <p:nvPr/>
        </p:nvPicPr>
        <p:blipFill rotWithShape="1">
          <a:blip r:embed="rId3">
            <a:alphaModFix/>
          </a:blip>
          <a:srcRect l="30000" t="20366" r="17978" b="21154"/>
          <a:stretch/>
        </p:blipFill>
        <p:spPr>
          <a:xfrm>
            <a:off x="2335072" y="1027767"/>
            <a:ext cx="7521855" cy="3539697"/>
          </a:xfrm>
          <a:prstGeom prst="rect">
            <a:avLst/>
          </a:prstGeom>
          <a:noFill/>
          <a:ln>
            <a:noFill/>
          </a:ln>
        </p:spPr>
      </p:pic>
      <p:sp>
        <p:nvSpPr>
          <p:cNvPr id="1286" name="Google Shape;1286;p96"/>
          <p:cNvSpPr txBox="1"/>
          <p:nvPr/>
        </p:nvSpPr>
        <p:spPr>
          <a:xfrm>
            <a:off x="96055" y="76200"/>
            <a:ext cx="92766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pl-PL" sz="2400" b="1">
                <a:solidFill>
                  <a:srgbClr val="206595"/>
                </a:solidFill>
                <a:latin typeface="Montserrat"/>
                <a:ea typeface="Montserrat"/>
                <a:cs typeface="Montserrat"/>
                <a:sym typeface="Montserrat"/>
              </a:rPr>
              <a:t>ZADANIA TUTORA W OSTATNIEJ FAZIE PROJEKTU</a:t>
            </a:r>
            <a:endParaRPr sz="2400" b="1">
              <a:solidFill>
                <a:srgbClr val="206595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1" name="Google Shape;1291;p97"/>
          <p:cNvSpPr txBox="1"/>
          <p:nvPr/>
        </p:nvSpPr>
        <p:spPr>
          <a:xfrm>
            <a:off x="217975" y="1189800"/>
            <a:ext cx="11349000" cy="9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40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0E468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92" name="Google Shape;1292;p97"/>
          <p:cNvSpPr/>
          <p:nvPr/>
        </p:nvSpPr>
        <p:spPr>
          <a:xfrm rot="2580000">
            <a:off x="11431117" y="4841997"/>
            <a:ext cx="353391" cy="154609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93" name="Google Shape;1293;p97"/>
          <p:cNvSpPr/>
          <p:nvPr/>
        </p:nvSpPr>
        <p:spPr>
          <a:xfrm rot="-2580000">
            <a:off x="10956247" y="4841996"/>
            <a:ext cx="353391" cy="154609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94" name="Google Shape;1294;p97"/>
          <p:cNvPicPr preferRelativeResize="0"/>
          <p:nvPr/>
        </p:nvPicPr>
        <p:blipFill rotWithShape="1">
          <a:blip r:embed="rId3">
            <a:alphaModFix/>
          </a:blip>
          <a:srcRect l="34500" t="14345" r="23920" b="15563"/>
          <a:stretch/>
        </p:blipFill>
        <p:spPr>
          <a:xfrm>
            <a:off x="3650285" y="1016813"/>
            <a:ext cx="5069434" cy="3577133"/>
          </a:xfrm>
          <a:prstGeom prst="rect">
            <a:avLst/>
          </a:prstGeom>
          <a:noFill/>
          <a:ln>
            <a:noFill/>
          </a:ln>
        </p:spPr>
      </p:pic>
      <p:sp>
        <p:nvSpPr>
          <p:cNvPr id="1295" name="Google Shape;1295;p97"/>
          <p:cNvSpPr txBox="1"/>
          <p:nvPr/>
        </p:nvSpPr>
        <p:spPr>
          <a:xfrm>
            <a:off x="0" y="4773199"/>
            <a:ext cx="121920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pl-PL" sz="1800">
                <a:solidFill>
                  <a:srgbClr val="206595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Masz unikalne spostrzeżenia - dziel się nimi</a:t>
            </a:r>
            <a:r>
              <a:rPr lang="pl-PL" sz="1800" b="0" i="0" u="none" strike="noStrike" cap="none">
                <a:solidFill>
                  <a:srgbClr val="206595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!</a:t>
            </a:r>
            <a:endParaRPr sz="1800" b="0" i="0" u="none" strike="noStrike" cap="none">
              <a:solidFill>
                <a:srgbClr val="206595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296" name="Google Shape;1296;p97"/>
          <p:cNvSpPr txBox="1"/>
          <p:nvPr/>
        </p:nvSpPr>
        <p:spPr>
          <a:xfrm>
            <a:off x="96055" y="76200"/>
            <a:ext cx="92766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pl-PL" sz="2400" b="1">
                <a:solidFill>
                  <a:srgbClr val="206595"/>
                </a:solidFill>
                <a:latin typeface="Montserrat"/>
                <a:ea typeface="Montserrat"/>
                <a:cs typeface="Montserrat"/>
                <a:sym typeface="Montserrat"/>
              </a:rPr>
              <a:t>ZADANIA TUTORA W OSTATNIEJ FAZIE PROJEKTU</a:t>
            </a:r>
            <a:endParaRPr sz="2400" b="1">
              <a:solidFill>
                <a:srgbClr val="206595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1" name="Google Shape;1301;p98"/>
          <p:cNvSpPr txBox="1"/>
          <p:nvPr/>
        </p:nvSpPr>
        <p:spPr>
          <a:xfrm>
            <a:off x="217975" y="1189800"/>
            <a:ext cx="11349000" cy="9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40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0E468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02" name="Google Shape;1302;p98"/>
          <p:cNvSpPr/>
          <p:nvPr/>
        </p:nvSpPr>
        <p:spPr>
          <a:xfrm rot="2580000">
            <a:off x="11431117" y="4841997"/>
            <a:ext cx="353391" cy="154609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03" name="Google Shape;1303;p98"/>
          <p:cNvSpPr/>
          <p:nvPr/>
        </p:nvSpPr>
        <p:spPr>
          <a:xfrm rot="-2580000">
            <a:off x="10956247" y="4841996"/>
            <a:ext cx="353391" cy="154609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04" name="Google Shape;1304;p98"/>
          <p:cNvSpPr txBox="1"/>
          <p:nvPr/>
        </p:nvSpPr>
        <p:spPr>
          <a:xfrm>
            <a:off x="0" y="4773199"/>
            <a:ext cx="121920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pl-PL" sz="1800">
                <a:solidFill>
                  <a:srgbClr val="206595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Nie bój się by proponować zmiany</a:t>
            </a:r>
            <a:endParaRPr sz="1800" b="0" i="0" u="none" strike="noStrike" cap="none">
              <a:solidFill>
                <a:srgbClr val="206595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pic>
        <p:nvPicPr>
          <p:cNvPr id="1305" name="Google Shape;1305;p98"/>
          <p:cNvPicPr preferRelativeResize="0"/>
          <p:nvPr/>
        </p:nvPicPr>
        <p:blipFill rotWithShape="1">
          <a:blip r:embed="rId3">
            <a:alphaModFix/>
          </a:blip>
          <a:srcRect l="39899" t="23661" r="27460" b="25740"/>
          <a:stretch/>
        </p:blipFill>
        <p:spPr>
          <a:xfrm>
            <a:off x="3361400" y="1123350"/>
            <a:ext cx="5469200" cy="3549000"/>
          </a:xfrm>
          <a:prstGeom prst="rect">
            <a:avLst/>
          </a:prstGeom>
          <a:noFill/>
          <a:ln>
            <a:noFill/>
          </a:ln>
        </p:spPr>
      </p:pic>
      <p:sp>
        <p:nvSpPr>
          <p:cNvPr id="1306" name="Google Shape;1306;p98"/>
          <p:cNvSpPr txBox="1"/>
          <p:nvPr/>
        </p:nvSpPr>
        <p:spPr>
          <a:xfrm>
            <a:off x="96055" y="76200"/>
            <a:ext cx="92766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pl-PL" sz="2400" b="1">
                <a:solidFill>
                  <a:srgbClr val="206595"/>
                </a:solidFill>
                <a:latin typeface="Montserrat"/>
                <a:ea typeface="Montserrat"/>
                <a:cs typeface="Montserrat"/>
                <a:sym typeface="Montserrat"/>
              </a:rPr>
              <a:t>ZADANIA TUTORA W OSTATNIEJ FAZIE PROJEKTU</a:t>
            </a:r>
            <a:endParaRPr sz="2400" b="1">
              <a:solidFill>
                <a:srgbClr val="206595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1" name="Google Shape;1311;p157"/>
          <p:cNvSpPr txBox="1"/>
          <p:nvPr/>
        </p:nvSpPr>
        <p:spPr>
          <a:xfrm>
            <a:off x="217975" y="1189800"/>
            <a:ext cx="11349000" cy="9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40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0E468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12" name="Google Shape;1312;p157"/>
          <p:cNvSpPr/>
          <p:nvPr/>
        </p:nvSpPr>
        <p:spPr>
          <a:xfrm rot="2580000">
            <a:off x="11431117" y="4841997"/>
            <a:ext cx="353391" cy="154609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13" name="Google Shape;1313;p157"/>
          <p:cNvSpPr/>
          <p:nvPr/>
        </p:nvSpPr>
        <p:spPr>
          <a:xfrm rot="-2580000">
            <a:off x="10956247" y="4841996"/>
            <a:ext cx="353391" cy="154609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14" name="Google Shape;1314;p157"/>
          <p:cNvSpPr txBox="1"/>
          <p:nvPr/>
        </p:nvSpPr>
        <p:spPr>
          <a:xfrm>
            <a:off x="0" y="4773199"/>
            <a:ext cx="121920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pl-PL" sz="1800">
                <a:solidFill>
                  <a:srgbClr val="206595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Bądź ambasadorem projektu !</a:t>
            </a: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15" name="Google Shape;1315;p15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143249" y="1438511"/>
            <a:ext cx="5905500" cy="3086100"/>
          </a:xfrm>
          <a:prstGeom prst="rect">
            <a:avLst/>
          </a:prstGeom>
          <a:noFill/>
          <a:ln>
            <a:noFill/>
          </a:ln>
        </p:spPr>
      </p:pic>
      <p:sp>
        <p:nvSpPr>
          <p:cNvPr id="1316" name="Google Shape;1316;p157"/>
          <p:cNvSpPr txBox="1"/>
          <p:nvPr/>
        </p:nvSpPr>
        <p:spPr>
          <a:xfrm>
            <a:off x="96055" y="76200"/>
            <a:ext cx="92766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pl-PL" sz="2400" b="1">
                <a:solidFill>
                  <a:srgbClr val="206595"/>
                </a:solidFill>
                <a:latin typeface="Montserrat"/>
                <a:ea typeface="Montserrat"/>
                <a:cs typeface="Montserrat"/>
                <a:sym typeface="Montserrat"/>
              </a:rPr>
              <a:t>ZADANIA TUTORA W OSTATNIEJ FAZIE PROJEKTU</a:t>
            </a:r>
            <a:endParaRPr sz="2400" b="1">
              <a:solidFill>
                <a:srgbClr val="206595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Motyw pakietu Office">
  <a:themeElements>
    <a:clrScheme name="Pakiet 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888</TotalTime>
  <Words>7257</Words>
  <Application>Microsoft Office PowerPoint</Application>
  <PresentationFormat>Panoramiczny</PresentationFormat>
  <Paragraphs>920</Paragraphs>
  <Slides>119</Slides>
  <Notes>119</Notes>
  <HiddenSlides>0</HiddenSlides>
  <MMClips>0</MMClips>
  <ScaleCrop>false</ScaleCrop>
  <HeadingPairs>
    <vt:vector size="6" baseType="variant">
      <vt:variant>
        <vt:lpstr>Używane czcionki</vt:lpstr>
      </vt:variant>
      <vt:variant>
        <vt:i4>6</vt:i4>
      </vt:variant>
      <vt:variant>
        <vt:lpstr>Motyw</vt:lpstr>
      </vt:variant>
      <vt:variant>
        <vt:i4>2</vt:i4>
      </vt:variant>
      <vt:variant>
        <vt:lpstr>Tytuły slajdów</vt:lpstr>
      </vt:variant>
      <vt:variant>
        <vt:i4>119</vt:i4>
      </vt:variant>
    </vt:vector>
  </HeadingPairs>
  <TitlesOfParts>
    <vt:vector size="127" baseType="lpstr">
      <vt:lpstr>Times New Roman</vt:lpstr>
      <vt:lpstr>Montserrat</vt:lpstr>
      <vt:lpstr>Cambria</vt:lpstr>
      <vt:lpstr>Montserrat Medium</vt:lpstr>
      <vt:lpstr>Arial</vt:lpstr>
      <vt:lpstr>Calibri</vt:lpstr>
      <vt:lpstr>Motyw pakietu Office</vt:lpstr>
      <vt:lpstr>2_Motyw pakietu Office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JEŚLI KTOŚ ZACHORUJE PODCZAS MOBILNOŚCI ZADZWOŃ DO UBEZPIECZYCIELA</vt:lpstr>
      <vt:lpstr>JEŚLI KTOŚ ZACHORUJE PODCZAS MOBILNOŚCI POWIADOM NASTĘPUJĄCE OSOBY:</vt:lpstr>
      <vt:lpstr>Prezentacja programu PowerPoint</vt:lpstr>
      <vt:lpstr>DODATKOWE WSKAZÓWKI</vt:lpstr>
      <vt:lpstr>PIERWSZA POMOC W NAGŁYCH WYPADKACH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PAMIĘTAJ!  W niektórych krajach (np. Hiszpanii) możesz zostać obciążony grzywną za nieuzasadnione wezwanie karetki. 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EWALUACJA SZKOLENIA:  Drzewo ewaluacji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Marek Prokopowicz</dc:creator>
  <cp:lastModifiedBy>Natalia Prokopowicz</cp:lastModifiedBy>
  <cp:revision>5</cp:revision>
  <dcterms:created xsi:type="dcterms:W3CDTF">2021-09-06T11:16:07Z</dcterms:created>
  <dcterms:modified xsi:type="dcterms:W3CDTF">2022-11-29T07:41:58Z</dcterms:modified>
</cp:coreProperties>
</file>